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304" r:id="rId3"/>
    <p:sldId id="258" r:id="rId4"/>
    <p:sldId id="261" r:id="rId5"/>
    <p:sldId id="264" r:id="rId6"/>
    <p:sldId id="265" r:id="rId7"/>
    <p:sldId id="273" r:id="rId8"/>
    <p:sldId id="326" r:id="rId9"/>
    <p:sldId id="295" r:id="rId10"/>
    <p:sldId id="323" r:id="rId11"/>
    <p:sldId id="301" r:id="rId12"/>
    <p:sldId id="313" r:id="rId13"/>
    <p:sldId id="309" r:id="rId14"/>
    <p:sldId id="327" r:id="rId15"/>
    <p:sldId id="328" r:id="rId16"/>
  </p:sldIdLst>
  <p:sldSz cx="9144000" cy="6858000" type="screen4x3"/>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9" autoAdjust="0"/>
    <p:restoredTop sz="86323" autoAdjust="0"/>
  </p:normalViewPr>
  <p:slideViewPr>
    <p:cSldViewPr>
      <p:cViewPr varScale="1">
        <p:scale>
          <a:sx n="59" d="100"/>
          <a:sy n="59" d="100"/>
        </p:scale>
        <p:origin x="-1356"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CA"/>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9AA26FA1-8C0F-485E-AC2A-617F4480F76C}" type="datetimeFigureOut">
              <a:rPr lang="en-CA" smtClean="0"/>
              <a:t>08/04/2013</a:t>
            </a:fld>
            <a:endParaRPr lang="en-CA"/>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CA"/>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CA"/>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60E65747-CE0E-4C6B-8EAD-5839F15C5C27}" type="slidenum">
              <a:rPr lang="en-CA" smtClean="0"/>
              <a:t>‹#›</a:t>
            </a:fld>
            <a:endParaRPr lang="en-CA"/>
          </a:p>
        </p:txBody>
      </p:sp>
    </p:spTree>
    <p:extLst>
      <p:ext uri="{BB962C8B-B14F-4D97-AF65-F5344CB8AC3E}">
        <p14:creationId xmlns:p14="http://schemas.microsoft.com/office/powerpoint/2010/main" val="3404667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ABSTRACT: Pedagogy is changing quickly in CS and apparently for the better, but how do we know how it affects students' understanding of core concepts and skills?  Science education assessment in several disciplines has benefitted from simple, broadly usable tools like the Force Concept Inventory.  In this talk, I'll discuss my ongoing work identifying and studying core concepts in UBC's "Foundations of Computing" (</a:t>
            </a:r>
            <a:r>
              <a:rPr lang="en-CA" dirty="0" err="1" smtClean="0"/>
              <a:t>FoC</a:t>
            </a:r>
            <a:r>
              <a:rPr lang="en-CA" dirty="0" smtClean="0"/>
              <a:t>) sequence--AKA the required undergraduate "theory" courses--and developing from this a short multiple-choice assessment instrument.  I will discuss the ideal end product, describe the methodology I am using, and present preliminary results from student and instructor interviews on </a:t>
            </a:r>
            <a:r>
              <a:rPr lang="en-CA" dirty="0" err="1" smtClean="0"/>
              <a:t>FoC</a:t>
            </a:r>
            <a:r>
              <a:rPr lang="en-CA" dirty="0" smtClean="0"/>
              <a:t> topics that are broadly accepted as important.</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a:t>
            </a:fld>
            <a:endParaRPr lang="en-CA"/>
          </a:p>
        </p:txBody>
      </p:sp>
    </p:spTree>
    <p:extLst>
      <p:ext uri="{BB962C8B-B14F-4D97-AF65-F5344CB8AC3E}">
        <p14:creationId xmlns:p14="http://schemas.microsoft.com/office/powerpoint/2010/main" val="1046570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Quotes: </a:t>
            </a:r>
          </a:p>
          <a:p>
            <a:endParaRPr lang="en-CA" dirty="0" smtClean="0"/>
          </a:p>
          <a:p>
            <a:r>
              <a:rPr lang="en-CA" dirty="0" smtClean="0"/>
              <a:t>#1: M(n) = 2</a:t>
            </a:r>
            <a:r>
              <a:rPr lang="en-CA" baseline="0" dirty="0" smtClean="0"/>
              <a:t> M(n-1) + 1 </a:t>
            </a:r>
            <a:r>
              <a:rPr lang="en-CA" dirty="0" smtClean="0"/>
              <a:t>“We first do 1 step then M(n-1) steps then M(n-1) steps”</a:t>
            </a:r>
          </a:p>
          <a:p>
            <a:r>
              <a:rPr lang="en-CA" dirty="0" smtClean="0"/>
              <a:t>#4: M(n) = 2M(n-1) + 1 (not sure why in this case)</a:t>
            </a:r>
          </a:p>
          <a:p>
            <a:r>
              <a:rPr lang="en-CA" dirty="0" smtClean="0"/>
              <a:t>#2: review for 2M(n-1) +1 misconception??</a:t>
            </a:r>
          </a:p>
          <a:p>
            <a:pPr defTabSz="929579">
              <a:defRPr/>
            </a:pPr>
            <a:r>
              <a:rPr lang="en-CA" dirty="0" smtClean="0"/>
              <a:t>#9: review for 2M(n-1) +1 misconception??</a:t>
            </a:r>
          </a:p>
          <a:p>
            <a:r>
              <a:rPr lang="en-CA" dirty="0" smtClean="0"/>
              <a:t>#7: M(n) = M(n-1)  (that is, M(n) = 1) “If I’m correct, it</a:t>
            </a:r>
            <a:r>
              <a:rPr lang="en-CA" baseline="0" dirty="0" smtClean="0"/>
              <a:t> would always be reduced to 1.”</a:t>
            </a:r>
          </a:p>
          <a:p>
            <a:r>
              <a:rPr lang="en-CA" baseline="0" dirty="0" smtClean="0"/>
              <a:t>#6: M(n) = M(n-1) “When they eventually bottom out, they just walk forward 1m.”</a:t>
            </a:r>
          </a:p>
          <a:p>
            <a:r>
              <a:rPr lang="en-CA" baseline="0" dirty="0" smtClean="0"/>
              <a:t>#7: M(n) is undefined “It’ll never even get to the next one [call to M(n-1)].  Hm.. that’s weird.”</a:t>
            </a:r>
          </a:p>
          <a:p>
            <a:r>
              <a:rPr lang="en-CA" dirty="0" smtClean="0"/>
              <a:t>#10: M(n)</a:t>
            </a:r>
            <a:r>
              <a:rPr lang="en-CA" baseline="0" dirty="0" smtClean="0"/>
              <a:t> = 2; don’t understand why</a:t>
            </a:r>
          </a:p>
          <a:p>
            <a:r>
              <a:rPr lang="en-CA" baseline="0" dirty="0" smtClean="0"/>
              <a:t>#5: M(n) is proportional to n^2  “Kind of looks like n^2 because you’re getting two recursive calls.”</a:t>
            </a:r>
          </a:p>
          <a:p>
            <a:endParaRPr lang="en-CA" dirty="0" smtClean="0"/>
          </a:p>
          <a:p>
            <a:r>
              <a:rPr lang="en-CA" dirty="0" smtClean="0"/>
              <a:t>#15-21: review</a:t>
            </a:r>
            <a:r>
              <a:rPr lang="en-CA" dirty="0" smtClean="0"/>
              <a:t>?</a:t>
            </a:r>
          </a:p>
          <a:p>
            <a:endParaRPr lang="en-CA" dirty="0" smtClean="0"/>
          </a:p>
          <a:p>
            <a:r>
              <a:rPr lang="en-CA" dirty="0" smtClean="0"/>
              <a:t>#22-24 </a:t>
            </a:r>
            <a:r>
              <a:rPr lang="en-CA" b="1" dirty="0" smtClean="0"/>
              <a:t>all </a:t>
            </a:r>
            <a:r>
              <a:rPr lang="en-CA" b="0" dirty="0" smtClean="0"/>
              <a:t>had interesting statements on this.  Each one proposed and (IIRC) all</a:t>
            </a:r>
            <a:r>
              <a:rPr lang="en-CA" b="0" baseline="0" dirty="0" smtClean="0"/>
              <a:t> but one eventually settled on one of the misconceptions, despite being late-CPSC 320 students.</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11</a:t>
            </a:fld>
            <a:endParaRPr lang="en-CA"/>
          </a:p>
        </p:txBody>
      </p:sp>
    </p:spTree>
    <p:extLst>
      <p:ext uri="{BB962C8B-B14F-4D97-AF65-F5344CB8AC3E}">
        <p14:creationId xmlns:p14="http://schemas.microsoft.com/office/powerpoint/2010/main" val="10891972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12</a:t>
            </a:fld>
            <a:endParaRPr lang="en-CA"/>
          </a:p>
        </p:txBody>
      </p:sp>
    </p:spTree>
    <p:extLst>
      <p:ext uri="{BB962C8B-B14F-4D97-AF65-F5344CB8AC3E}">
        <p14:creationId xmlns:p14="http://schemas.microsoft.com/office/powerpoint/2010/main" val="10891972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The post-order traversal responses are (again) different students.  </a:t>
            </a:r>
          </a:p>
          <a:p>
            <a:endParaRPr lang="en-CA" dirty="0" smtClean="0"/>
          </a:p>
          <a:p>
            <a:r>
              <a:rPr lang="en-CA" dirty="0" smtClean="0"/>
              <a:t>Ref</a:t>
            </a:r>
            <a:r>
              <a:rPr lang="en-CA" baseline="0" dirty="0" smtClean="0"/>
              <a:t> to sigcse-2012-detecting-understanding-ds-algo-miscons-danielsiek, sigcse-2013-algo-ds-miscon-instrument-follow-up</a:t>
            </a:r>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14</a:t>
            </a:fld>
            <a:endParaRPr lang="en-CA"/>
          </a:p>
        </p:txBody>
      </p:sp>
    </p:spTree>
    <p:extLst>
      <p:ext uri="{BB962C8B-B14F-4D97-AF65-F5344CB8AC3E}">
        <p14:creationId xmlns:p14="http://schemas.microsoft.com/office/powerpoint/2010/main" val="165753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Mazur: http://www.physics.umd.edu/icpe/newsletters/n32.htm</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2</a:t>
            </a:fld>
            <a:endParaRPr lang="en-CA"/>
          </a:p>
        </p:txBody>
      </p:sp>
    </p:spTree>
    <p:extLst>
      <p:ext uri="{BB962C8B-B14F-4D97-AF65-F5344CB8AC3E}">
        <p14:creationId xmlns:p14="http://schemas.microsoft.com/office/powerpoint/2010/main" val="3392511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9579">
              <a:defRPr/>
            </a:pPr>
            <a:r>
              <a:rPr lang="en-CA" dirty="0" smtClean="0"/>
              <a:t>Cautionary note: </a:t>
            </a:r>
            <a:r>
              <a:rPr lang="en-CA" i="1" dirty="0" smtClean="0"/>
              <a:t>Do</a:t>
            </a:r>
            <a:r>
              <a:rPr lang="en-CA" dirty="0" smtClean="0"/>
              <a:t> students have preconceptions, physically-based notions of </a:t>
            </a:r>
            <a:r>
              <a:rPr lang="en-CA" dirty="0" err="1" smtClean="0"/>
              <a:t>FoC</a:t>
            </a:r>
            <a:r>
              <a:rPr lang="en-CA" dirty="0" smtClean="0"/>
              <a:t> concepts?  Are they clean slates?</a:t>
            </a:r>
          </a:p>
          <a:p>
            <a:endParaRPr lang="en-CA" dirty="0" smtClean="0"/>
          </a:p>
          <a:p>
            <a:r>
              <a:rPr lang="en-CA" dirty="0" err="1" smtClean="0"/>
              <a:t>Hestenes</a:t>
            </a:r>
            <a:r>
              <a:rPr lang="en-CA" dirty="0" smtClean="0"/>
              <a:t>, Wells, and </a:t>
            </a:r>
            <a:r>
              <a:rPr lang="en-CA" dirty="0" err="1" smtClean="0"/>
              <a:t>Swackhamer</a:t>
            </a:r>
            <a:r>
              <a:rPr lang="en-CA" dirty="0" smtClean="0"/>
              <a:t>: http://cird.unive.it/dspace/bitstream/123456789/317/2/Forced_concept_inventory.pdf</a:t>
            </a:r>
          </a:p>
          <a:p>
            <a:endParaRPr lang="en-CA" dirty="0" smtClean="0"/>
          </a:p>
          <a:p>
            <a:r>
              <a:rPr lang="en-CA" dirty="0" smtClean="0"/>
              <a:t>Hake: http://web.mit.edu/rsi/www/2005/misc/minipaper/papers/Hake.pdf</a:t>
            </a:r>
          </a:p>
          <a:p>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3</a:t>
            </a:fld>
            <a:endParaRPr lang="en-CA"/>
          </a:p>
        </p:txBody>
      </p:sp>
    </p:spTree>
    <p:extLst>
      <p:ext uri="{BB962C8B-B14F-4D97-AF65-F5344CB8AC3E}">
        <p14:creationId xmlns:p14="http://schemas.microsoft.com/office/powerpoint/2010/main" val="32797512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Adams-Wieman_FASI_IJSE2010</a:t>
            </a:r>
          </a:p>
          <a:p>
            <a:r>
              <a:rPr lang="en-CA" dirty="0" smtClean="0"/>
              <a:t>iticse-2006-working-group-concept-inventory-why-to-how-to-p132-almstrum</a:t>
            </a:r>
            <a:endParaRPr lang="en-CA" dirty="0" smtClean="0"/>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4</a:t>
            </a:fld>
            <a:endParaRPr lang="en-CA"/>
          </a:p>
        </p:txBody>
      </p:sp>
    </p:spTree>
    <p:extLst>
      <p:ext uri="{BB962C8B-B14F-4D97-AF65-F5344CB8AC3E}">
        <p14:creationId xmlns:p14="http://schemas.microsoft.com/office/powerpoint/2010/main" val="186211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Interviews (analysed) w/10 of the 14 faculty who taught the "foundations of computing" stream courses in the past three years.</a:t>
            </a:r>
          </a:p>
          <a:p>
            <a:endParaRPr lang="en-CA" dirty="0" smtClean="0"/>
          </a:p>
          <a:p>
            <a:endParaRPr lang="en-CA" dirty="0" smtClean="0"/>
          </a:p>
          <a:p>
            <a:r>
              <a:rPr lang="en-CA" dirty="0" smtClean="0"/>
              <a:t>As</a:t>
            </a:r>
            <a:r>
              <a:rPr lang="en-CA" baseline="0" dirty="0" smtClean="0"/>
              <a:t>k </a:t>
            </a:r>
            <a:r>
              <a:rPr lang="en-CA" b="1" baseline="0" dirty="0" smtClean="0"/>
              <a:t>them</a:t>
            </a:r>
            <a:r>
              <a:rPr lang="en-CA" b="0" baseline="0" dirty="0" smtClean="0"/>
              <a:t> how to assess these.  </a:t>
            </a:r>
            <a:r>
              <a:rPr lang="en-CA" b="0" dirty="0" smtClean="0"/>
              <a:t>Ask</a:t>
            </a:r>
            <a:r>
              <a:rPr lang="en-CA" dirty="0" smtClean="0"/>
              <a:t> </a:t>
            </a:r>
            <a:r>
              <a:rPr lang="en-CA" b="1" dirty="0" smtClean="0"/>
              <a:t>them</a:t>
            </a:r>
            <a:r>
              <a:rPr lang="en-CA" b="0" dirty="0" smtClean="0"/>
              <a:t> how to assess these in a closed-ended MC format.</a:t>
            </a:r>
          </a:p>
          <a:p>
            <a:endParaRPr lang="en-CA" b="0" dirty="0" smtClean="0"/>
          </a:p>
          <a:p>
            <a:endParaRPr lang="en-CA" b="0" dirty="0" smtClean="0"/>
          </a:p>
          <a:p>
            <a:endParaRPr lang="en-CA" b="0" dirty="0" smtClean="0"/>
          </a:p>
          <a:p>
            <a:r>
              <a:rPr lang="en-CA" b="0" dirty="0" smtClean="0"/>
              <a:t>Notes on successful/unsuccessful instructor interviews:</a:t>
            </a:r>
          </a:p>
          <a:p>
            <a:endParaRPr lang="en-CA" b="0" dirty="0" smtClean="0"/>
          </a:p>
          <a:p>
            <a:r>
              <a:rPr lang="en-CA" dirty="0" smtClean="0"/>
              <a:t>The trouble in my least productive interview was that the instructor and I enjoy chewing over big, philosophical issues.  That's a fabulous and important pastime, but the point of these interviews was really to get the concrete specifics to form an assessment that can fuel that pastime, not to engage in it.</a:t>
            </a:r>
          </a:p>
          <a:p>
            <a:endParaRPr lang="en-CA" dirty="0" smtClean="0"/>
          </a:p>
          <a:p>
            <a:r>
              <a:rPr lang="en-CA" dirty="0" smtClean="0"/>
              <a:t>The best part of the interview was the moment when, looking at an old exam problem, the instructor pointed out a problem students faced with a simple</a:t>
            </a:r>
            <a:r>
              <a:rPr lang="en-CA" baseline="0" dirty="0" smtClean="0"/>
              <a:t> </a:t>
            </a:r>
            <a:r>
              <a:rPr lang="en-CA" dirty="0" smtClean="0"/>
              <a:t>question (determining whether a node is in the left </a:t>
            </a:r>
            <a:r>
              <a:rPr lang="en-CA" dirty="0" err="1" smtClean="0"/>
              <a:t>subtree</a:t>
            </a:r>
            <a:r>
              <a:rPr lang="en-CA" dirty="0" smtClean="0"/>
              <a:t>/right </a:t>
            </a:r>
            <a:r>
              <a:rPr lang="en-CA" dirty="0" err="1" smtClean="0"/>
              <a:t>subtree</a:t>
            </a:r>
            <a:r>
              <a:rPr lang="en-CA" dirty="0" smtClean="0"/>
              <a:t> of an ancestor or, more likely, determining that it's important and recognizing it).  This is a moment fueled by a specific observation of a difficulty students had and a theory as to why in the context of a very concrete problem.</a:t>
            </a:r>
          </a:p>
          <a:p>
            <a:endParaRPr lang="en-CA" dirty="0" smtClean="0"/>
          </a:p>
          <a:p>
            <a:r>
              <a:rPr lang="en-CA" dirty="0" smtClean="0"/>
              <a:t>Again, this reinforces the trouble we both had, because we'd often dismiss problems where students did badly by, basically, saying "sure, I'd probably do badly there as well".  *BUT*, it's not clear that the students were doing badly for the reasons we imagined.  We were too focused on the high level and not sufficiently focused on what the data were telling us.</a:t>
            </a:r>
          </a:p>
          <a:p>
            <a:endParaRPr lang="en-CA" dirty="0" smtClean="0"/>
          </a:p>
          <a:p>
            <a:r>
              <a:rPr lang="en-CA" dirty="0" smtClean="0"/>
              <a:t>Conversely, in two</a:t>
            </a:r>
            <a:r>
              <a:rPr lang="en-CA" baseline="0" dirty="0" smtClean="0"/>
              <a:t> of my most productive </a:t>
            </a:r>
            <a:r>
              <a:rPr lang="en-CA" dirty="0" smtClean="0"/>
              <a:t>interviews, the instructors had a broad set of example problems on hand that they could use to fuel discussion in a very concrete way.  This led to a laundry list of issues tightly coupled with example problems that might probe these issues.</a:t>
            </a:r>
          </a:p>
          <a:p>
            <a:endParaRPr lang="en-CA" dirty="0" smtClean="0"/>
          </a:p>
          <a:p>
            <a:r>
              <a:rPr lang="en-CA" dirty="0" smtClean="0"/>
              <a:t>Moral of the story: Try to get people to look through an old exam or two *before* you see them!</a:t>
            </a:r>
          </a:p>
          <a:p>
            <a:endParaRPr lang="en-CA" dirty="0" smtClean="0"/>
          </a:p>
          <a:p>
            <a:r>
              <a:rPr lang="en-CA" dirty="0" smtClean="0"/>
              <a:t>The </a:t>
            </a:r>
            <a:r>
              <a:rPr lang="en-CA" dirty="0" err="1" smtClean="0"/>
              <a:t>LiveScribe</a:t>
            </a:r>
            <a:r>
              <a:rPr lang="en-CA" dirty="0" smtClean="0"/>
              <a:t> pen was extremely useful.  I didn't actually heavily use my written notes except to orient myself while </a:t>
            </a:r>
            <a:r>
              <a:rPr lang="en-CA" dirty="0" err="1" smtClean="0"/>
              <a:t>relistening</a:t>
            </a:r>
            <a:r>
              <a:rPr lang="en-CA" dirty="0" smtClean="0"/>
              <a:t>, but I /did/ love using the high-speed playback.  It made it so I could actually finish reviewing my nine interviews in a single day!</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5</a:t>
            </a:fld>
            <a:endParaRPr lang="en-CA"/>
          </a:p>
        </p:txBody>
      </p:sp>
    </p:spTree>
    <p:extLst>
      <p:ext uri="{BB962C8B-B14F-4D97-AF65-F5344CB8AC3E}">
        <p14:creationId xmlns:p14="http://schemas.microsoft.com/office/powerpoint/2010/main" val="3807837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Here’s a history of (some of the) prompts used in my second round of instructor interviews.</a:t>
            </a:r>
          </a:p>
          <a:p>
            <a:endParaRPr lang="en-CA" dirty="0" smtClean="0"/>
          </a:p>
          <a:p>
            <a:r>
              <a:rPr lang="en-CA" dirty="0" smtClean="0"/>
              <a:t>PB: I think the best way to describe what I'm looking for is places where you sort of feel like you want to cringe because you keep seeing students doing something that feels non-expert, feels naive to you on some important problems.</a:t>
            </a:r>
          </a:p>
          <a:p>
            <a:endParaRPr lang="en-CA" dirty="0" smtClean="0"/>
          </a:p>
          <a:p>
            <a:r>
              <a:rPr lang="en-CA" dirty="0" smtClean="0"/>
              <a:t>AH: What are things that students have trouble with that make you cringe?  Places where you feel like this is really important, an expert knows how to do this and does it very differently from the way that students are doing it.</a:t>
            </a:r>
          </a:p>
          <a:p>
            <a:endParaRPr lang="en-CA" dirty="0" smtClean="0"/>
          </a:p>
          <a:p>
            <a:endParaRPr lang="en-CA" dirty="0" smtClean="0"/>
          </a:p>
          <a:p>
            <a:r>
              <a:rPr lang="en-CA" dirty="0" smtClean="0"/>
              <a:t>EK: What is it that you find cringe-worthy that students have trouble with, where their thinking is very non-expert-like but you'd expect them to get it?</a:t>
            </a:r>
          </a:p>
          <a:p>
            <a:endParaRPr lang="en-CA" dirty="0" smtClean="0"/>
          </a:p>
          <a:p>
            <a:r>
              <a:rPr lang="en-CA" dirty="0" smtClean="0"/>
              <a:t>MA: What are the times when you kind of cringe inside because your students just DON'T get something that seems very </a:t>
            </a:r>
            <a:r>
              <a:rPr lang="en-CA" dirty="0" err="1" smtClean="0"/>
              <a:t>very</a:t>
            </a:r>
            <a:r>
              <a:rPr lang="en-CA" dirty="0" smtClean="0"/>
              <a:t> important to you, where their thinking is just not expert?</a:t>
            </a:r>
          </a:p>
          <a:p>
            <a:endParaRPr lang="en-CA" dirty="0" smtClean="0"/>
          </a:p>
          <a:p>
            <a:r>
              <a:rPr lang="en-CA" dirty="0" smtClean="0"/>
              <a:t>WE: [No opening Q; instead, worked from areas of difficulty on recent exams, which was great.]</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6</a:t>
            </a:fld>
            <a:endParaRPr lang="en-CA"/>
          </a:p>
        </p:txBody>
      </p:sp>
    </p:spTree>
    <p:extLst>
      <p:ext uri="{BB962C8B-B14F-4D97-AF65-F5344CB8AC3E}">
        <p14:creationId xmlns:p14="http://schemas.microsoft.com/office/powerpoint/2010/main" val="3065717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Students have done </a:t>
            </a:r>
            <a:r>
              <a:rPr lang="en-CA" dirty="0" smtClean="0"/>
              <a:t>terribly on </a:t>
            </a:r>
            <a:r>
              <a:rPr lang="en-CA" dirty="0" smtClean="0"/>
              <a:t>strong induction but weak induction is sometimes quite bad </a:t>
            </a:r>
            <a:r>
              <a:rPr lang="en-CA" dirty="0" smtClean="0"/>
              <a:t>and sometimes </a:t>
            </a:r>
            <a:r>
              <a:rPr lang="en-CA" dirty="0" smtClean="0"/>
              <a:t>fairly good.  Clearly, both are worth assessing </a:t>
            </a:r>
            <a:r>
              <a:rPr lang="en-CA" dirty="0" smtClean="0"/>
              <a:t>to understand </a:t>
            </a:r>
            <a:r>
              <a:rPr lang="en-CA" dirty="0" smtClean="0"/>
              <a:t>how changing instructional strategies affect </a:t>
            </a:r>
            <a:r>
              <a:rPr lang="en-CA" dirty="0" smtClean="0"/>
              <a:t>students’ performance</a:t>
            </a:r>
            <a:r>
              <a:rPr lang="en-CA" dirty="0" smtClean="0"/>
              <a:t>.</a:t>
            </a:r>
          </a:p>
          <a:p>
            <a:endParaRPr lang="en-CA" dirty="0" smtClean="0"/>
          </a:p>
          <a:p>
            <a:r>
              <a:rPr lang="en-CA" dirty="0" smtClean="0"/>
              <a:t>Besides induction, various topics show up below the mean, such </a:t>
            </a:r>
            <a:r>
              <a:rPr lang="en-CA" dirty="0" smtClean="0"/>
              <a:t>as Working </a:t>
            </a:r>
            <a:r>
              <a:rPr lang="en-CA" dirty="0" smtClean="0"/>
              <a:t>computer-related problems, predicate logic proof, </a:t>
            </a:r>
            <a:r>
              <a:rPr lang="en-CA" dirty="0" smtClean="0"/>
              <a:t>predicate</a:t>
            </a:r>
            <a:r>
              <a:rPr lang="en-CA" baseline="0" dirty="0" smtClean="0"/>
              <a:t> </a:t>
            </a:r>
            <a:r>
              <a:rPr lang="en-CA" dirty="0" smtClean="0"/>
              <a:t>logic </a:t>
            </a:r>
            <a:r>
              <a:rPr lang="en-CA" dirty="0" smtClean="0"/>
              <a:t>translation, and DFA &lt;-&gt; sequential circuit problems.</a:t>
            </a:r>
          </a:p>
          <a:p>
            <a:endParaRPr lang="en-CA" dirty="0" smtClean="0"/>
          </a:p>
          <a:p>
            <a:r>
              <a:rPr lang="en-CA" dirty="0" smtClean="0"/>
              <a:t>Almost anything concrete shows up well above the mean, e.g., set </a:t>
            </a:r>
            <a:r>
              <a:rPr lang="en-CA" dirty="0" smtClean="0"/>
              <a:t>and function </a:t>
            </a:r>
            <a:r>
              <a:rPr lang="en-CA" dirty="0" smtClean="0"/>
              <a:t>problems, propositional logic </a:t>
            </a:r>
            <a:r>
              <a:rPr lang="en-CA" dirty="0" err="1" smtClean="0"/>
              <a:t>evalution</a:t>
            </a:r>
            <a:r>
              <a:rPr lang="en-CA" dirty="0" smtClean="0"/>
              <a:t> or straightforward</a:t>
            </a:r>
          </a:p>
          <a:p>
            <a:r>
              <a:rPr lang="en-CA" dirty="0" smtClean="0"/>
              <a:t>equivalence, number rep, etc</a:t>
            </a:r>
            <a:r>
              <a:rPr lang="en-CA" dirty="0" smtClean="0"/>
              <a:t>. </a:t>
            </a:r>
            <a:endParaRPr lang="en-CA" dirty="0" smtClean="0"/>
          </a:p>
          <a:p>
            <a:endParaRPr lang="en-CA" dirty="0" smtClean="0"/>
          </a:p>
          <a:p>
            <a:endParaRPr lang="en-CA" dirty="0" smtClean="0"/>
          </a:p>
          <a:p>
            <a:endParaRPr lang="en-CA" dirty="0" smtClean="0"/>
          </a:p>
          <a:p>
            <a:r>
              <a:rPr lang="en-CA" dirty="0" smtClean="0"/>
              <a:t>Of the high correlation problems, one is unsurprising: the </a:t>
            </a:r>
            <a:r>
              <a:rPr lang="en-CA" dirty="0" smtClean="0"/>
              <a:t>aggregate of </a:t>
            </a:r>
            <a:r>
              <a:rPr lang="en-CA" dirty="0" smtClean="0"/>
              <a:t>the many MC questions in 2009W1.</a:t>
            </a:r>
          </a:p>
          <a:p>
            <a:endParaRPr lang="en-CA" dirty="0" smtClean="0"/>
          </a:p>
          <a:p>
            <a:r>
              <a:rPr lang="en-CA" dirty="0" smtClean="0"/>
              <a:t>Other strong correlates include:</a:t>
            </a:r>
          </a:p>
          <a:p>
            <a:endParaRPr lang="en-CA" dirty="0" smtClean="0"/>
          </a:p>
          <a:p>
            <a:r>
              <a:rPr lang="en-CA" dirty="0" smtClean="0"/>
              <a:t>+ some of the strong induction problems</a:t>
            </a:r>
          </a:p>
          <a:p>
            <a:r>
              <a:rPr lang="en-CA" dirty="0" smtClean="0"/>
              <a:t>+ the functions problem (perhaps b/c they're end-of-term material</a:t>
            </a:r>
            <a:r>
              <a:rPr lang="en-CA" dirty="0" smtClean="0"/>
              <a:t>?? </a:t>
            </a:r>
            <a:r>
              <a:rPr lang="en-CA" dirty="0" smtClean="0"/>
              <a:t>perhaps b/c they integrate many concepts?  surprising!)</a:t>
            </a:r>
          </a:p>
          <a:p>
            <a:endParaRPr lang="en-CA" dirty="0" smtClean="0"/>
          </a:p>
          <a:p>
            <a:r>
              <a:rPr lang="en-CA" dirty="0" smtClean="0"/>
              <a:t>Filtering to high correlates on which students did reasonably </a:t>
            </a:r>
            <a:r>
              <a:rPr lang="en-CA" dirty="0" smtClean="0"/>
              <a:t>well (better </a:t>
            </a:r>
            <a:r>
              <a:rPr lang="en-CA" dirty="0" smtClean="0"/>
              <a:t>than mean on that exam), we get:</a:t>
            </a:r>
          </a:p>
          <a:p>
            <a:endParaRPr lang="en-CA" dirty="0" smtClean="0"/>
          </a:p>
          <a:p>
            <a:r>
              <a:rPr lang="en-CA" dirty="0" smtClean="0"/>
              <a:t>+ functions MC</a:t>
            </a:r>
          </a:p>
          <a:p>
            <a:r>
              <a:rPr lang="en-CA" dirty="0" smtClean="0"/>
              <a:t>+ functions proof</a:t>
            </a:r>
          </a:p>
          <a:p>
            <a:r>
              <a:rPr lang="en-CA" dirty="0" smtClean="0"/>
              <a:t>+ DFAs &lt;-&gt; </a:t>
            </a:r>
            <a:r>
              <a:rPr lang="en-CA" dirty="0" err="1" smtClean="0"/>
              <a:t>Seq'l</a:t>
            </a:r>
            <a:r>
              <a:rPr lang="en-CA" dirty="0" smtClean="0"/>
              <a:t> Circuits</a:t>
            </a:r>
          </a:p>
          <a:p>
            <a:r>
              <a:rPr lang="en-CA" dirty="0" smtClean="0"/>
              <a:t>+ Predicate logic proof</a:t>
            </a:r>
          </a:p>
          <a:p>
            <a:r>
              <a:rPr lang="en-CA" dirty="0" smtClean="0"/>
              <a:t>+ an induction proof (weak)</a:t>
            </a:r>
          </a:p>
          <a:p>
            <a:r>
              <a:rPr lang="en-CA" dirty="0" smtClean="0"/>
              <a:t>+ set proof</a:t>
            </a:r>
          </a:p>
          <a:p>
            <a:r>
              <a:rPr lang="en-CA" dirty="0" smtClean="0"/>
              <a:t>+ predicate logic translation</a:t>
            </a:r>
          </a:p>
          <a:p>
            <a:endParaRPr lang="en-CA" dirty="0" smtClean="0"/>
          </a:p>
          <a:p>
            <a:r>
              <a:rPr lang="en-CA" dirty="0" smtClean="0"/>
              <a:t>Not sure what to say from this.  MANY of the high correlates are </a:t>
            </a:r>
            <a:r>
              <a:rPr lang="en-CA" dirty="0" smtClean="0"/>
              <a:t>those on </a:t>
            </a:r>
            <a:r>
              <a:rPr lang="en-CA" dirty="0" smtClean="0"/>
              <a:t>which students did poorly, not well.</a:t>
            </a:r>
          </a:p>
          <a:p>
            <a:endParaRPr lang="en-CA" dirty="0" smtClean="0"/>
          </a:p>
          <a:p>
            <a:endParaRPr lang="en-CA" dirty="0" smtClean="0"/>
          </a:p>
        </p:txBody>
      </p:sp>
      <p:sp>
        <p:nvSpPr>
          <p:cNvPr id="4" name="Slide Number Placeholder 3"/>
          <p:cNvSpPr>
            <a:spLocks noGrp="1"/>
          </p:cNvSpPr>
          <p:nvPr>
            <p:ph type="sldNum" sz="quarter" idx="10"/>
          </p:nvPr>
        </p:nvSpPr>
        <p:spPr/>
        <p:txBody>
          <a:bodyPr/>
          <a:lstStyle/>
          <a:p>
            <a:fld id="{60E65747-CE0E-4C6B-8EAD-5839F15C5C27}" type="slidenum">
              <a:rPr lang="en-CA" smtClean="0"/>
              <a:t>7</a:t>
            </a:fld>
            <a:endParaRPr lang="en-CA"/>
          </a:p>
        </p:txBody>
      </p:sp>
    </p:spTree>
    <p:extLst>
      <p:ext uri="{BB962C8B-B14F-4D97-AF65-F5344CB8AC3E}">
        <p14:creationId xmlns:p14="http://schemas.microsoft.com/office/powerpoint/2010/main" val="39665646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Upper-right: expert-like</a:t>
            </a:r>
          </a:p>
          <a:p>
            <a:endParaRPr lang="en-CA" dirty="0" smtClean="0"/>
          </a:p>
          <a:p>
            <a:r>
              <a:rPr lang="en-CA" dirty="0" smtClean="0"/>
              <a:t>Bottom: not</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9</a:t>
            </a:fld>
            <a:endParaRPr lang="en-CA"/>
          </a:p>
        </p:txBody>
      </p:sp>
    </p:spTree>
    <p:extLst>
      <p:ext uri="{BB962C8B-B14F-4D97-AF65-F5344CB8AC3E}">
        <p14:creationId xmlns:p14="http://schemas.microsoft.com/office/powerpoint/2010/main" val="29587406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Obviously, we don’t intend to have nine answers in the long run!</a:t>
            </a:r>
          </a:p>
          <a:p>
            <a:endParaRPr lang="en-CA" dirty="0"/>
          </a:p>
        </p:txBody>
      </p:sp>
      <p:sp>
        <p:nvSpPr>
          <p:cNvPr id="4" name="Slide Number Placeholder 3"/>
          <p:cNvSpPr>
            <a:spLocks noGrp="1"/>
          </p:cNvSpPr>
          <p:nvPr>
            <p:ph type="sldNum" sz="quarter" idx="10"/>
          </p:nvPr>
        </p:nvSpPr>
        <p:spPr/>
        <p:txBody>
          <a:bodyPr/>
          <a:lstStyle/>
          <a:p>
            <a:fld id="{60E65747-CE0E-4C6B-8EAD-5839F15C5C27}" type="slidenum">
              <a:rPr lang="en-CA" smtClean="0"/>
              <a:t>10</a:t>
            </a:fld>
            <a:endParaRPr lang="en-CA"/>
          </a:p>
        </p:txBody>
      </p:sp>
    </p:spTree>
    <p:extLst>
      <p:ext uri="{BB962C8B-B14F-4D97-AF65-F5344CB8AC3E}">
        <p14:creationId xmlns:p14="http://schemas.microsoft.com/office/powerpoint/2010/main" val="42010802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214114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2823482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901664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B0722ED6-890A-4B97-A44A-64963027F813}" type="datetimeFigureOut">
              <a:rPr lang="en-CA" smtClean="0"/>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1963643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722ED6-890A-4B97-A44A-64963027F813}" type="datetimeFigureOut">
              <a:rPr lang="en-CA" smtClean="0"/>
              <a:t>08/04/2013</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931758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B0722ED6-890A-4B97-A44A-64963027F813}" type="datetimeFigureOut">
              <a:rPr lang="en-CA" smtClean="0"/>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423721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B0722ED6-890A-4B97-A44A-64963027F813}" type="datetimeFigureOut">
              <a:rPr lang="en-CA" smtClean="0"/>
              <a:t>08/04/2013</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812023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B0722ED6-890A-4B97-A44A-64963027F813}" type="datetimeFigureOut">
              <a:rPr lang="en-CA" smtClean="0"/>
              <a:t>08/04/2013</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79074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722ED6-890A-4B97-A44A-64963027F813}" type="datetimeFigureOut">
              <a:rPr lang="en-CA" smtClean="0"/>
              <a:t>08/04/2013</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042340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22ED6-890A-4B97-A44A-64963027F813}" type="datetimeFigureOut">
              <a:rPr lang="en-CA" smtClean="0"/>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373831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722ED6-890A-4B97-A44A-64963027F813}" type="datetimeFigureOut">
              <a:rPr lang="en-CA" smtClean="0"/>
              <a:t>08/04/2013</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80F9F10F-C4E0-43FF-963B-7E14D7A06D4C}" type="slidenum">
              <a:rPr lang="en-CA" smtClean="0"/>
              <a:t>‹#›</a:t>
            </a:fld>
            <a:endParaRPr lang="en-CA"/>
          </a:p>
        </p:txBody>
      </p:sp>
    </p:spTree>
    <p:extLst>
      <p:ext uri="{BB962C8B-B14F-4D97-AF65-F5344CB8AC3E}">
        <p14:creationId xmlns:p14="http://schemas.microsoft.com/office/powerpoint/2010/main" val="1425625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722ED6-890A-4B97-A44A-64963027F813}" type="datetimeFigureOut">
              <a:rPr lang="en-CA" smtClean="0"/>
              <a:t>08/04/2013</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F9F10F-C4E0-43FF-963B-7E14D7A06D4C}" type="slidenum">
              <a:rPr lang="en-CA" smtClean="0"/>
              <a:t>‹#›</a:t>
            </a:fld>
            <a:endParaRPr lang="en-CA"/>
          </a:p>
        </p:txBody>
      </p:sp>
    </p:spTree>
    <p:extLst>
      <p:ext uri="{BB962C8B-B14F-4D97-AF65-F5344CB8AC3E}">
        <p14:creationId xmlns:p14="http://schemas.microsoft.com/office/powerpoint/2010/main" val="3112148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CA" dirty="0" smtClean="0"/>
              <a:t>Developing a Formative Assessment of Instruction for the Foundations of Computing Stream</a:t>
            </a:r>
            <a:endParaRPr lang="en-CA" dirty="0"/>
          </a:p>
        </p:txBody>
      </p:sp>
      <p:sp>
        <p:nvSpPr>
          <p:cNvPr id="3" name="Subtitle 2"/>
          <p:cNvSpPr>
            <a:spLocks noGrp="1"/>
          </p:cNvSpPr>
          <p:nvPr>
            <p:ph type="subTitle" idx="1"/>
          </p:nvPr>
        </p:nvSpPr>
        <p:spPr/>
        <p:txBody>
          <a:bodyPr/>
          <a:lstStyle/>
          <a:p>
            <a:r>
              <a:rPr lang="en-CA" dirty="0" smtClean="0"/>
              <a:t>2013/04/08</a:t>
            </a:r>
          </a:p>
          <a:p>
            <a:r>
              <a:rPr lang="en-CA" dirty="0" smtClean="0"/>
              <a:t>Steve Wolfman</a:t>
            </a:r>
          </a:p>
          <a:p>
            <a:r>
              <a:rPr lang="en-CA" dirty="0" smtClean="0"/>
              <a:t>UBC CS</a:t>
            </a:r>
            <a:endParaRPr lang="en-CA" dirty="0"/>
          </a:p>
        </p:txBody>
      </p:sp>
      <p:sp>
        <p:nvSpPr>
          <p:cNvPr id="4" name="TextBox 3"/>
          <p:cNvSpPr txBox="1"/>
          <p:nvPr/>
        </p:nvSpPr>
        <p:spPr>
          <a:xfrm>
            <a:off x="702924" y="6444044"/>
            <a:ext cx="7829516" cy="369332"/>
          </a:xfrm>
          <a:prstGeom prst="rect">
            <a:avLst/>
          </a:prstGeom>
          <a:noFill/>
        </p:spPr>
        <p:txBody>
          <a:bodyPr wrap="none" rtlCol="0">
            <a:spAutoFit/>
          </a:bodyPr>
          <a:lstStyle/>
          <a:p>
            <a:r>
              <a:rPr lang="en-CA" dirty="0" smtClean="0"/>
              <a:t>Acknowledgments: Help, data, and input from </a:t>
            </a:r>
            <a:r>
              <a:rPr lang="en-CA" i="1" dirty="0" smtClean="0"/>
              <a:t>many</a:t>
            </a:r>
            <a:r>
              <a:rPr lang="en-CA" dirty="0" smtClean="0"/>
              <a:t> faculty and students at UBC. </a:t>
            </a:r>
            <a:endParaRPr lang="en-CA" dirty="0"/>
          </a:p>
        </p:txBody>
      </p:sp>
    </p:spTree>
    <p:extLst>
      <p:ext uri="{BB962C8B-B14F-4D97-AF65-F5344CB8AC3E}">
        <p14:creationId xmlns:p14="http://schemas.microsoft.com/office/powerpoint/2010/main" val="22391635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6833" b="7993"/>
          <a:stretch/>
        </p:blipFill>
        <p:spPr bwMode="auto">
          <a:xfrm>
            <a:off x="4874692" y="71197"/>
            <a:ext cx="4305820" cy="2781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457200" y="332656"/>
            <a:ext cx="8229600" cy="5793507"/>
          </a:xfrm>
        </p:spPr>
        <p:txBody>
          <a:bodyPr>
            <a:normAutofit fontScale="92500" lnSpcReduction="20000"/>
          </a:bodyPr>
          <a:lstStyle/>
          <a:p>
            <a:pPr marL="0" indent="0">
              <a:buNone/>
            </a:pPr>
            <a:r>
              <a:rPr lang="en-CA" sz="2000" dirty="0" smtClean="0"/>
              <a:t>We often draw Binary Search Trees (BSTs) like this, </a:t>
            </a:r>
            <a:br>
              <a:rPr lang="en-CA" sz="2000" dirty="0" smtClean="0"/>
            </a:br>
            <a:r>
              <a:rPr lang="en-CA" sz="2000" dirty="0" smtClean="0"/>
              <a:t>showing the keys but not the values:</a:t>
            </a:r>
          </a:p>
          <a:p>
            <a:pPr marL="0" indent="0">
              <a:buNone/>
            </a:pPr>
            <a:endParaRPr lang="en-CA" sz="2000" dirty="0"/>
          </a:p>
          <a:p>
            <a:pPr marL="0" indent="0">
              <a:buNone/>
            </a:pPr>
            <a:r>
              <a:rPr lang="en-CA" sz="2000" dirty="0" smtClean="0"/>
              <a:t>The keys in this BST are numbers; </a:t>
            </a:r>
            <a:br>
              <a:rPr lang="en-CA" sz="2000" dirty="0" smtClean="0"/>
            </a:br>
            <a:r>
              <a:rPr lang="en-CA" sz="2000" b="1" dirty="0"/>
              <a:t>[</a:t>
            </a:r>
            <a:r>
              <a:rPr lang="en-CA" sz="2000" dirty="0" smtClean="0"/>
              <a:t>assume that the values are as well </a:t>
            </a:r>
            <a:r>
              <a:rPr lang="en-CA" sz="2000" b="1" dirty="0" smtClean="0"/>
              <a:t>OR</a:t>
            </a:r>
            <a:r>
              <a:rPr lang="en-CA" sz="2000" dirty="0" smtClean="0"/>
              <a:t/>
            </a:r>
            <a:br>
              <a:rPr lang="en-CA" sz="2000" dirty="0" smtClean="0"/>
            </a:br>
            <a:r>
              <a:rPr lang="en-CA" sz="2000" dirty="0"/>
              <a:t>assume that the values are </a:t>
            </a:r>
            <a:r>
              <a:rPr lang="en-CA" sz="2000" i="1" dirty="0" smtClean="0"/>
              <a:t>images</a:t>
            </a:r>
            <a:r>
              <a:rPr lang="en-CA" sz="2000" b="1" dirty="0" smtClean="0"/>
              <a:t>]</a:t>
            </a:r>
            <a:r>
              <a:rPr lang="en-CA" sz="2000" dirty="0" smtClean="0"/>
              <a:t>.</a:t>
            </a:r>
            <a:endParaRPr lang="en-CA" sz="2000" dirty="0"/>
          </a:p>
          <a:p>
            <a:pPr marL="0" indent="0">
              <a:buNone/>
            </a:pPr>
            <a:endParaRPr lang="en-CA" sz="2000" dirty="0" smtClean="0"/>
          </a:p>
          <a:p>
            <a:pPr marL="0" indent="0">
              <a:buNone/>
            </a:pPr>
            <a:r>
              <a:rPr lang="en-CA" sz="2000" dirty="0" smtClean="0"/>
              <a:t>Where are the values in such a BST?  </a:t>
            </a:r>
            <a:br>
              <a:rPr lang="en-CA" sz="2000" dirty="0" smtClean="0"/>
            </a:br>
            <a:r>
              <a:rPr lang="en-CA" sz="2000" dirty="0" smtClean="0"/>
              <a:t>Choose the </a:t>
            </a:r>
            <a:r>
              <a:rPr lang="en-CA" sz="2000" b="1" dirty="0" smtClean="0"/>
              <a:t>best </a:t>
            </a:r>
            <a:r>
              <a:rPr lang="en-CA" sz="2000" dirty="0" smtClean="0"/>
              <a:t>answer.</a:t>
            </a:r>
          </a:p>
          <a:p>
            <a:pPr marL="457200" indent="-457200">
              <a:buFont typeface="Arial" pitchFamily="34" charset="0"/>
              <a:buAutoNum type="alphaLcParenBoth"/>
            </a:pPr>
            <a:r>
              <a:rPr lang="en-CA" sz="2000" dirty="0" smtClean="0"/>
              <a:t>The values are stored in the same node as the keys.</a:t>
            </a:r>
          </a:p>
          <a:p>
            <a:pPr marL="457200" indent="-457200">
              <a:buFont typeface="Arial" pitchFamily="34" charset="0"/>
              <a:buAutoNum type="alphaLcParenBoth"/>
            </a:pPr>
            <a:r>
              <a:rPr lang="en-CA" sz="2000" dirty="0" smtClean="0"/>
              <a:t>The values are at the leaves.</a:t>
            </a:r>
          </a:p>
          <a:p>
            <a:pPr marL="457200" indent="-457200">
              <a:buFont typeface="Arial" pitchFamily="34" charset="0"/>
              <a:buAutoNum type="alphaLcParenBoth"/>
            </a:pPr>
            <a:r>
              <a:rPr lang="en-CA" sz="2000" dirty="0" smtClean="0"/>
              <a:t>The values are pointed to from the same node as the keys.</a:t>
            </a:r>
          </a:p>
          <a:p>
            <a:pPr marL="457200" indent="-457200">
              <a:buFont typeface="Arial" pitchFamily="34" charset="0"/>
              <a:buAutoNum type="alphaLcParenBoth"/>
            </a:pPr>
            <a:r>
              <a:rPr lang="en-CA" sz="2000" dirty="0" smtClean="0"/>
              <a:t>The keys are indices into an array that stores the values.</a:t>
            </a:r>
          </a:p>
          <a:p>
            <a:pPr marL="457200" indent="-457200">
              <a:buFont typeface="Arial" pitchFamily="34" charset="0"/>
              <a:buAutoNum type="alphaLcParenBoth"/>
            </a:pPr>
            <a:r>
              <a:rPr lang="en-CA" sz="2000" dirty="0" smtClean="0"/>
              <a:t>The keys point to the values.</a:t>
            </a:r>
          </a:p>
          <a:p>
            <a:pPr marL="457200" indent="-457200">
              <a:buAutoNum type="alphaLcParenBoth"/>
            </a:pPr>
            <a:r>
              <a:rPr lang="en-CA" sz="2000" dirty="0" smtClean="0"/>
              <a:t>The values are represented in the tree by the keys.</a:t>
            </a:r>
          </a:p>
          <a:p>
            <a:pPr marL="457200" indent="-457200">
              <a:buAutoNum type="alphaLcParenBoth"/>
            </a:pPr>
            <a:r>
              <a:rPr lang="en-CA" sz="2000" dirty="0" smtClean="0"/>
              <a:t>The values are 1 (for the node labeled 7), 2 (for the node labeled 4), 3 (for the node labeled 10), 4 (for the node labeled 2), and so on.</a:t>
            </a:r>
          </a:p>
          <a:p>
            <a:pPr marL="457200" indent="-457200">
              <a:buAutoNum type="alphaLcParenBoth"/>
            </a:pPr>
            <a:r>
              <a:rPr lang="en-CA" sz="2000" dirty="0" smtClean="0"/>
              <a:t>Not enough information to tell.</a:t>
            </a:r>
          </a:p>
          <a:p>
            <a:pPr marL="457200" indent="-457200">
              <a:buAutoNum type="alphaLcParenBoth"/>
            </a:pPr>
            <a:r>
              <a:rPr lang="en-CA" sz="2000" dirty="0" smtClean="0"/>
              <a:t>I don't know.</a:t>
            </a:r>
            <a:endParaRPr lang="en-CA" sz="2000" dirty="0"/>
          </a:p>
        </p:txBody>
      </p:sp>
    </p:spTree>
    <p:extLst>
      <p:ext uri="{BB962C8B-B14F-4D97-AF65-F5344CB8AC3E}">
        <p14:creationId xmlns:p14="http://schemas.microsoft.com/office/powerpoint/2010/main" val="3802200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45350"/>
            <a:ext cx="8560235" cy="3919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10645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1232" y="439497"/>
            <a:ext cx="5724525" cy="4562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68112"/>
            <a:ext cx="8064896" cy="3692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71" t="70383" r="2049" b="6120"/>
          <a:stretch/>
        </p:blipFill>
        <p:spPr bwMode="auto">
          <a:xfrm>
            <a:off x="88166" y="3861048"/>
            <a:ext cx="4515479" cy="1072055"/>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11916816" y="1988840"/>
            <a:ext cx="4002249" cy="369332"/>
          </a:xfrm>
          <a:prstGeom prst="rect">
            <a:avLst/>
          </a:prstGeom>
          <a:noFill/>
        </p:spPr>
        <p:txBody>
          <a:bodyPr wrap="none" rtlCol="0">
            <a:spAutoFit/>
          </a:bodyPr>
          <a:lstStyle/>
          <a:p>
            <a:r>
              <a:rPr lang="en-CA" dirty="0" smtClean="0"/>
              <a:t>9, completed 121; 221 CIP??  121 grade?</a:t>
            </a:r>
            <a:endParaRPr lang="en-CA" dirty="0"/>
          </a:p>
        </p:txBody>
      </p:sp>
      <p:pic>
        <p:nvPicPr>
          <p:cNvPr id="1741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755831" y="5508959"/>
            <a:ext cx="8315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1207252" y="5675170"/>
            <a:ext cx="18461977" cy="923330"/>
          </a:xfrm>
          <a:prstGeom prst="rect">
            <a:avLst/>
          </a:prstGeom>
          <a:noFill/>
        </p:spPr>
        <p:txBody>
          <a:bodyPr wrap="none" rtlCol="0">
            <a:spAutoFit/>
          </a:bodyPr>
          <a:lstStyle/>
          <a:p>
            <a:r>
              <a:rPr lang="en-CA" dirty="0" smtClean="0"/>
              <a:t>7, completed 121; 221 CIP??  121 grade?</a:t>
            </a:r>
          </a:p>
          <a:p>
            <a:endParaRPr lang="en-CA" dirty="0"/>
          </a:p>
          <a:p>
            <a:r>
              <a:rPr lang="en-CA" dirty="0" smtClean="0"/>
              <a:t>“If I’m correct, it would always be reduced to 1 ultimately.  Since it’s just Dance(n-1) and then it’s just turning not really moving… and that wouldn’t affect  …. the number of metres that I’ve walked.”</a:t>
            </a:r>
            <a:endParaRPr lang="en-CA" dirty="0"/>
          </a:p>
        </p:txBody>
      </p:sp>
      <p:pic>
        <p:nvPicPr>
          <p:cNvPr id="1741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09120" y="2731513"/>
            <a:ext cx="5143500"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4938495" y="3352781"/>
            <a:ext cx="2176750" cy="369332"/>
          </a:xfrm>
          <a:prstGeom prst="rect">
            <a:avLst/>
          </a:prstGeom>
          <a:noFill/>
        </p:spPr>
        <p:txBody>
          <a:bodyPr wrap="none" rtlCol="0">
            <a:spAutoFit/>
          </a:bodyPr>
          <a:lstStyle/>
          <a:p>
            <a:r>
              <a:rPr lang="en-CA" dirty="0" smtClean="0"/>
              <a:t>15, 121 CIP (1/2 way)</a:t>
            </a:r>
            <a:endParaRPr lang="en-CA" dirty="0"/>
          </a:p>
        </p:txBody>
      </p:sp>
      <p:pic>
        <p:nvPicPr>
          <p:cNvPr id="1741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6792" y="83801"/>
            <a:ext cx="101917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664691" y="534077"/>
            <a:ext cx="1116011" cy="369332"/>
          </a:xfrm>
          <a:prstGeom prst="rect">
            <a:avLst/>
          </a:prstGeom>
          <a:noFill/>
        </p:spPr>
        <p:txBody>
          <a:bodyPr wrap="none" rtlCol="0">
            <a:spAutoFit/>
          </a:bodyPr>
          <a:lstStyle/>
          <a:p>
            <a:r>
              <a:rPr lang="en-CA" dirty="0" smtClean="0"/>
              <a:t>5, 320 CIP</a:t>
            </a:r>
            <a:endParaRPr lang="en-CA" dirty="0"/>
          </a:p>
        </p:txBody>
      </p:sp>
      <p:pic>
        <p:nvPicPr>
          <p:cNvPr id="1741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53879" y="5121198"/>
            <a:ext cx="6772275"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7258553" y="6848216"/>
            <a:ext cx="6846200" cy="1477328"/>
          </a:xfrm>
          <a:prstGeom prst="rect">
            <a:avLst/>
          </a:prstGeom>
          <a:noFill/>
        </p:spPr>
        <p:txBody>
          <a:bodyPr wrap="square" rtlCol="0">
            <a:spAutoFit/>
          </a:bodyPr>
          <a:lstStyle/>
          <a:p>
            <a:r>
              <a:rPr lang="en-CA" dirty="0" smtClean="0"/>
              <a:t>19, 121 CIP (1/2 way)</a:t>
            </a:r>
          </a:p>
          <a:p>
            <a:endParaRPr lang="en-CA" dirty="0"/>
          </a:p>
          <a:p>
            <a:r>
              <a:rPr lang="en-CA" dirty="0" smtClean="0"/>
              <a:t>“Starting at 4, you.. Do 4, turn right, do 3, turn right, do 2, turn right, walk forward 1 m, turn left.”  “So only at one point will I do 1, that’s when you walk forward.  So M(n) = 1.”</a:t>
            </a:r>
            <a:endParaRPr lang="en-CA" dirty="0"/>
          </a:p>
        </p:txBody>
      </p:sp>
      <p:sp>
        <p:nvSpPr>
          <p:cNvPr id="15" name="TextBox 14"/>
          <p:cNvSpPr txBox="1"/>
          <p:nvPr/>
        </p:nvSpPr>
        <p:spPr>
          <a:xfrm>
            <a:off x="-5673040" y="439497"/>
            <a:ext cx="1116011" cy="369332"/>
          </a:xfrm>
          <a:prstGeom prst="rect">
            <a:avLst/>
          </a:prstGeom>
          <a:noFill/>
        </p:spPr>
        <p:txBody>
          <a:bodyPr wrap="none" rtlCol="0">
            <a:spAutoFit/>
          </a:bodyPr>
          <a:lstStyle/>
          <a:p>
            <a:pPr algn="ctr"/>
            <a:r>
              <a:rPr lang="en-CA" dirty="0" smtClean="0"/>
              <a:t>4, 221 CIP</a:t>
            </a:r>
          </a:p>
        </p:txBody>
      </p:sp>
      <p:sp>
        <p:nvSpPr>
          <p:cNvPr id="16" name="TextBox 15"/>
          <p:cNvSpPr txBox="1"/>
          <p:nvPr/>
        </p:nvSpPr>
        <p:spPr>
          <a:xfrm>
            <a:off x="-7243309" y="1403484"/>
            <a:ext cx="4561377" cy="646331"/>
          </a:xfrm>
          <a:prstGeom prst="rect">
            <a:avLst/>
          </a:prstGeom>
          <a:noFill/>
        </p:spPr>
        <p:txBody>
          <a:bodyPr wrap="none" rtlCol="0">
            <a:spAutoFit/>
          </a:bodyPr>
          <a:lstStyle/>
          <a:p>
            <a:pPr algn="ctr"/>
            <a:r>
              <a:rPr lang="en-CA" dirty="0" smtClean="0"/>
              <a:t>#1: “We first do one step, then M(n-1) steps…”</a:t>
            </a:r>
          </a:p>
          <a:p>
            <a:pPr algn="ctr"/>
            <a:r>
              <a:rPr lang="en-CA" dirty="0" smtClean="0"/>
              <a:t>(320 CIP)</a:t>
            </a:r>
          </a:p>
        </p:txBody>
      </p:sp>
      <p:sp>
        <p:nvSpPr>
          <p:cNvPr id="17" name="TextBox 16"/>
          <p:cNvSpPr txBox="1"/>
          <p:nvPr/>
        </p:nvSpPr>
        <p:spPr>
          <a:xfrm>
            <a:off x="179512" y="4849415"/>
            <a:ext cx="4180953" cy="307777"/>
          </a:xfrm>
          <a:prstGeom prst="rect">
            <a:avLst/>
          </a:prstGeom>
          <a:noFill/>
          <a:ln>
            <a:noFill/>
          </a:ln>
        </p:spPr>
        <p:txBody>
          <a:bodyPr wrap="none" rtlCol="0">
            <a:spAutoFit/>
          </a:bodyPr>
          <a:lstStyle/>
          <a:p>
            <a:pPr algn="ctr"/>
            <a:r>
              <a:rPr lang="en-CA" sz="1400" dirty="0" smtClean="0">
                <a:latin typeface="Segoe Print" pitchFamily="2" charset="0"/>
              </a:rPr>
              <a:t>“We first do one step, then M(n-1) steps…”</a:t>
            </a: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69988" y="5604606"/>
            <a:ext cx="6877409" cy="149680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4788024" y="4850576"/>
            <a:ext cx="4315613" cy="738664"/>
          </a:xfrm>
          <a:prstGeom prst="rect">
            <a:avLst/>
          </a:prstGeom>
          <a:solidFill>
            <a:schemeClr val="bg1"/>
          </a:solidFill>
        </p:spPr>
        <p:txBody>
          <a:bodyPr wrap="square">
            <a:spAutoFit/>
          </a:bodyPr>
          <a:lstStyle/>
          <a:p>
            <a:pPr algn="r"/>
            <a:r>
              <a:rPr lang="en-CA" sz="1400" dirty="0" smtClean="0">
                <a:latin typeface="Segoe Print" pitchFamily="2" charset="0"/>
              </a:rPr>
              <a:t>“...it would always be reduced to 1 ultimately.  Since it’s just Dance(n-1) and then it’s just turning not really moving…”</a:t>
            </a:r>
            <a:endParaRPr lang="en-CA" sz="1400" dirty="0">
              <a:latin typeface="Segoe Print" pitchFamily="2" charset="0"/>
            </a:endParaRPr>
          </a:p>
        </p:txBody>
      </p:sp>
    </p:spTree>
    <p:extLst>
      <p:ext uri="{BB962C8B-B14F-4D97-AF65-F5344CB8AC3E}">
        <p14:creationId xmlns:p14="http://schemas.microsoft.com/office/powerpoint/2010/main" val="12466854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Kahney</a:t>
            </a:r>
            <a:r>
              <a:rPr lang="en-CA" dirty="0" smtClean="0"/>
              <a:t>, CHI 1983</a:t>
            </a:r>
            <a:endParaRPr lang="en-CA"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9384" y="-841898"/>
            <a:ext cx="4562475" cy="3228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168" y="1567927"/>
            <a:ext cx="74485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60930" y="3365170"/>
            <a:ext cx="4391025"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1168" y="4177253"/>
            <a:ext cx="4714875" cy="280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96536" y="2387077"/>
            <a:ext cx="4648200"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25123" y="633900"/>
            <a:ext cx="3152775"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39487" y="1645158"/>
            <a:ext cx="5111511" cy="3440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4644008" y="4437112"/>
            <a:ext cx="4315613" cy="2246769"/>
          </a:xfrm>
          <a:prstGeom prst="rect">
            <a:avLst/>
          </a:prstGeom>
          <a:solidFill>
            <a:schemeClr val="bg1"/>
          </a:solidFill>
        </p:spPr>
        <p:txBody>
          <a:bodyPr wrap="square">
            <a:spAutoFit/>
          </a:bodyPr>
          <a:lstStyle/>
          <a:p>
            <a:r>
              <a:rPr lang="en-CA" sz="2000" dirty="0" smtClean="0">
                <a:latin typeface="Segoe Print" pitchFamily="2" charset="0"/>
              </a:rPr>
              <a:t>“If I’m correct, it would always be reduced to 1 ultimately.  Since it’s just Dance(n-1) and then it’s just turning not really moving… and that wouldn’t affect  …. the number of metres that I’ve walked.”</a:t>
            </a:r>
            <a:endParaRPr lang="en-CA" sz="2000" dirty="0">
              <a:latin typeface="Segoe Print" pitchFamily="2" charset="0"/>
            </a:endParaRPr>
          </a:p>
        </p:txBody>
      </p:sp>
      <p:sp>
        <p:nvSpPr>
          <p:cNvPr id="14" name="Rectangle 13"/>
          <p:cNvSpPr/>
          <p:nvPr/>
        </p:nvSpPr>
        <p:spPr>
          <a:xfrm>
            <a:off x="35496" y="4658360"/>
            <a:ext cx="4572000" cy="1938992"/>
          </a:xfrm>
          <a:prstGeom prst="rect">
            <a:avLst/>
          </a:prstGeom>
          <a:solidFill>
            <a:schemeClr val="bg1"/>
          </a:solidFill>
        </p:spPr>
        <p:txBody>
          <a:bodyPr>
            <a:spAutoFit/>
          </a:bodyPr>
          <a:lstStyle/>
          <a:p>
            <a:r>
              <a:rPr lang="en-CA" sz="2000" dirty="0" smtClean="0">
                <a:latin typeface="Segoe Print" pitchFamily="2" charset="0"/>
              </a:rPr>
              <a:t>“Starting at 4, you.. Do 4, turn right, do 3, turn right, do 2, turn right, walk forward 1 m, turn left. … So only at one point will I do 1, that’s when you walk forward.  So M(n) = 1.”</a:t>
            </a:r>
            <a:endParaRPr lang="en-CA" sz="2000" dirty="0">
              <a:latin typeface="Segoe Print" pitchFamily="2" charset="0"/>
            </a:endParaRPr>
          </a:p>
        </p:txBody>
      </p:sp>
    </p:spTree>
    <p:extLst>
      <p:ext uri="{BB962C8B-B14F-4D97-AF65-F5344CB8AC3E}">
        <p14:creationId xmlns:p14="http://schemas.microsoft.com/office/powerpoint/2010/main" val="29373068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53136" y="4953942"/>
            <a:ext cx="4572000" cy="923330"/>
          </a:xfrm>
          <a:prstGeom prst="rect">
            <a:avLst/>
          </a:prstGeom>
        </p:spPr>
        <p:txBody>
          <a:bodyPr>
            <a:spAutoFit/>
          </a:bodyPr>
          <a:lstStyle/>
          <a:p>
            <a:r>
              <a:rPr lang="en-CA" dirty="0" smtClean="0"/>
              <a:t>These are the keys; so the values should be 1, 2, 3, 4, 5, so they're index values right.. 6, 7, 8.. um.. there should be index values</a:t>
            </a:r>
            <a:endParaRPr lang="en-CA" dirty="0"/>
          </a:p>
        </p:txBody>
      </p:sp>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5" y="3312369"/>
            <a:ext cx="5005761" cy="371703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Rectangle 1"/>
          <p:cNvSpPr/>
          <p:nvPr/>
        </p:nvSpPr>
        <p:spPr>
          <a:xfrm>
            <a:off x="-5653136" y="325189"/>
            <a:ext cx="4572000" cy="1754326"/>
          </a:xfrm>
          <a:prstGeom prst="rect">
            <a:avLst/>
          </a:prstGeom>
        </p:spPr>
        <p:txBody>
          <a:bodyPr>
            <a:spAutoFit/>
          </a:bodyPr>
          <a:lstStyle/>
          <a:p>
            <a:r>
              <a:rPr lang="en-CA" dirty="0" smtClean="0"/>
              <a:t>Same student as example: "The smallest, all smallest values should always be at the bottom.. at the top. [pause] Well.. not necessarily, that's for a heap.  Um.. hm.. [pause] I'm not sure if that applies for binary trees as well.</a:t>
            </a:r>
            <a:endParaRPr lang="en-CA" dirty="0"/>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92680" y="584090"/>
            <a:ext cx="1006792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3120"/>
          <a:stretch/>
        </p:blipFill>
        <p:spPr bwMode="auto">
          <a:xfrm>
            <a:off x="294413" y="829419"/>
            <a:ext cx="5213691" cy="274359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5148064" y="4463241"/>
            <a:ext cx="3960440" cy="2062103"/>
          </a:xfrm>
          <a:prstGeom prst="rect">
            <a:avLst/>
          </a:prstGeom>
          <a:ln>
            <a:solidFill>
              <a:schemeClr val="tx1"/>
            </a:solidFill>
          </a:ln>
        </p:spPr>
        <p:txBody>
          <a:bodyPr wrap="square">
            <a:spAutoFit/>
          </a:bodyPr>
          <a:lstStyle/>
          <a:p>
            <a:r>
              <a:rPr lang="en-CA" sz="2000" dirty="0"/>
              <a:t>In answer to “Why isn’t this a BST?”</a:t>
            </a:r>
          </a:p>
          <a:p>
            <a:endParaRPr lang="en-CA" dirty="0">
              <a:latin typeface="Segoe Print" pitchFamily="2" charset="0"/>
            </a:endParaRPr>
          </a:p>
          <a:p>
            <a:r>
              <a:rPr lang="en-CA" dirty="0" smtClean="0">
                <a:latin typeface="Segoe Print" pitchFamily="2" charset="0"/>
              </a:rPr>
              <a:t>“it's because … the right only has depth 1, while the left has depth 3. … BSTs should have both sides equal depth.  Is that a heap?  It doesn't matter.”</a:t>
            </a:r>
            <a:endParaRPr lang="en-CA" dirty="0">
              <a:latin typeface="Segoe Print" pitchFamily="2" charset="0"/>
            </a:endParaRPr>
          </a:p>
        </p:txBody>
      </p:sp>
      <p:pic>
        <p:nvPicPr>
          <p:cNvPr id="1126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04503" y="1452506"/>
            <a:ext cx="3820245" cy="291259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1742382" y="188640"/>
            <a:ext cx="7150098" cy="1077218"/>
          </a:xfrm>
          <a:prstGeom prst="rect">
            <a:avLst/>
          </a:prstGeom>
          <a:noFill/>
        </p:spPr>
        <p:txBody>
          <a:bodyPr wrap="none" rtlCol="0">
            <a:spAutoFit/>
          </a:bodyPr>
          <a:lstStyle/>
          <a:p>
            <a:pPr algn="r"/>
            <a:r>
              <a:rPr lang="en-CA" sz="3200" dirty="0" smtClean="0"/>
              <a:t>Heap/BST Confusion?  Never hinted at by </a:t>
            </a:r>
            <a:br>
              <a:rPr lang="en-CA" sz="3200" dirty="0" smtClean="0"/>
            </a:br>
            <a:r>
              <a:rPr lang="en-CA" sz="3200" dirty="0" smtClean="0"/>
              <a:t>my faculty </a:t>
            </a:r>
            <a:r>
              <a:rPr lang="en-CA" sz="3200" dirty="0" err="1" smtClean="0"/>
              <a:t>i’views</a:t>
            </a:r>
            <a:r>
              <a:rPr lang="en-CA" sz="3200" dirty="0" smtClean="0"/>
              <a:t>…</a:t>
            </a:r>
            <a:endParaRPr lang="en-CA" sz="3200" dirty="0"/>
          </a:p>
        </p:txBody>
      </p:sp>
    </p:spTree>
    <p:extLst>
      <p:ext uri="{BB962C8B-B14F-4D97-AF65-F5344CB8AC3E}">
        <p14:creationId xmlns:p14="http://schemas.microsoft.com/office/powerpoint/2010/main" val="14070163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Danielsiek</a:t>
            </a:r>
            <a:r>
              <a:rPr lang="en-CA" dirty="0" smtClean="0"/>
              <a:t> et al. SIGCSE 2012</a:t>
            </a:r>
            <a:endParaRPr lang="en-CA" dirty="0"/>
          </a:p>
        </p:txBody>
      </p:sp>
      <p:sp>
        <p:nvSpPr>
          <p:cNvPr id="3" name="Content Placeholder 2"/>
          <p:cNvSpPr>
            <a:spLocks noGrp="1"/>
          </p:cNvSpPr>
          <p:nvPr>
            <p:ph idx="1"/>
          </p:nvPr>
        </p:nvSpPr>
        <p:spPr/>
        <p:txBody>
          <a:bodyPr/>
          <a:lstStyle/>
          <a:p>
            <a:endParaRPr lang="en-CA"/>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194" y="3040235"/>
            <a:ext cx="4534814" cy="29810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855" y="3256259"/>
            <a:ext cx="4455910" cy="22768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2" y="1579685"/>
            <a:ext cx="5898629" cy="107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8578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7091"/>
            <a:ext cx="9152013" cy="2374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302840" y="274638"/>
            <a:ext cx="8229600" cy="1143000"/>
          </a:xfrm>
        </p:spPr>
        <p:txBody>
          <a:bodyPr/>
          <a:lstStyle/>
          <a:p>
            <a:pPr algn="l"/>
            <a:r>
              <a:rPr lang="en-CA" dirty="0" smtClean="0"/>
              <a:t>Inspiration</a:t>
            </a:r>
            <a:endParaRPr lang="en-CA" dirty="0"/>
          </a:p>
        </p:txBody>
      </p:sp>
      <p:pic>
        <p:nvPicPr>
          <p:cNvPr id="1638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9" y="260647"/>
            <a:ext cx="4968552" cy="3503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63422" y="3573016"/>
            <a:ext cx="4045082" cy="369332"/>
          </a:xfrm>
          <a:prstGeom prst="rect">
            <a:avLst/>
          </a:prstGeom>
          <a:noFill/>
        </p:spPr>
        <p:txBody>
          <a:bodyPr wrap="none" rtlCol="0">
            <a:spAutoFit/>
          </a:bodyPr>
          <a:lstStyle/>
          <a:p>
            <a:r>
              <a:rPr lang="en-CA" dirty="0" smtClean="0"/>
              <a:t>From </a:t>
            </a:r>
            <a:r>
              <a:rPr lang="en-CA" dirty="0" err="1" smtClean="0"/>
              <a:t>Patitsas</a:t>
            </a:r>
            <a:r>
              <a:rPr lang="en-CA" dirty="0" smtClean="0"/>
              <a:t> and Wolfman, SIGCSE 2012</a:t>
            </a:r>
            <a:endParaRPr lang="en-CA" dirty="0"/>
          </a:p>
        </p:txBody>
      </p:sp>
      <p:sp>
        <p:nvSpPr>
          <p:cNvPr id="14" name="TextBox 13"/>
          <p:cNvSpPr txBox="1"/>
          <p:nvPr/>
        </p:nvSpPr>
        <p:spPr>
          <a:xfrm>
            <a:off x="10439" y="3995772"/>
            <a:ext cx="5137625" cy="369332"/>
          </a:xfrm>
          <a:prstGeom prst="rect">
            <a:avLst/>
          </a:prstGeom>
          <a:noFill/>
        </p:spPr>
        <p:txBody>
          <a:bodyPr wrap="none" rtlCol="0">
            <a:spAutoFit/>
          </a:bodyPr>
          <a:lstStyle/>
          <a:p>
            <a:r>
              <a:rPr lang="en-CA" dirty="0" smtClean="0"/>
              <a:t>From Mazur, Int’l Newsletter on Physics Ed, Apr 1996</a:t>
            </a:r>
            <a:endParaRPr lang="en-CA" dirty="0"/>
          </a:p>
        </p:txBody>
      </p:sp>
      <p:pic>
        <p:nvPicPr>
          <p:cNvPr id="16393"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2560" y="1924625"/>
            <a:ext cx="12068176" cy="92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2560" y="3760378"/>
            <a:ext cx="12230100" cy="1476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7809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9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Ideal Goal</a:t>
            </a:r>
            <a:endParaRPr lang="en-CA" dirty="0"/>
          </a:p>
        </p:txBody>
      </p:sp>
      <p:sp>
        <p:nvSpPr>
          <p:cNvPr id="3" name="Content Placeholder 2"/>
          <p:cNvSpPr>
            <a:spLocks noGrp="1"/>
          </p:cNvSpPr>
          <p:nvPr>
            <p:ph idx="1"/>
          </p:nvPr>
        </p:nvSpPr>
        <p:spPr>
          <a:xfrm>
            <a:off x="436551" y="1700808"/>
            <a:ext cx="8229600" cy="2476871"/>
          </a:xfrm>
        </p:spPr>
        <p:txBody>
          <a:bodyPr>
            <a:normAutofit fontScale="70000" lnSpcReduction="20000"/>
          </a:bodyPr>
          <a:lstStyle/>
          <a:p>
            <a:pPr marL="0" indent="0">
              <a:buNone/>
            </a:pPr>
            <a:r>
              <a:rPr lang="en-CA" b="1" dirty="0" smtClean="0"/>
              <a:t>Sustainable</a:t>
            </a:r>
            <a:r>
              <a:rPr lang="en-CA" dirty="0" smtClean="0"/>
              <a:t> assessment as a “thermometer” for health of the courses.</a:t>
            </a:r>
          </a:p>
          <a:p>
            <a:pPr marL="0" indent="0">
              <a:buNone/>
            </a:pPr>
            <a:r>
              <a:rPr lang="en-CA" dirty="0" smtClean="0"/>
              <a:t>What makes it sustainable?  Let’s look at the FCI:</a:t>
            </a:r>
          </a:p>
          <a:p>
            <a:r>
              <a:rPr lang="en-CA" dirty="0" smtClean="0"/>
              <a:t>29 multiple choice Qs and takes 23.3 minutes</a:t>
            </a:r>
          </a:p>
          <a:p>
            <a:r>
              <a:rPr lang="en-CA" dirty="0" smtClean="0"/>
              <a:t>Founded on </a:t>
            </a:r>
            <a:r>
              <a:rPr lang="en-CA" dirty="0" smtClean="0"/>
              <a:t>previous/ongoing physics ed. research</a:t>
            </a:r>
            <a:endParaRPr lang="en-CA" dirty="0" smtClean="0"/>
          </a:p>
          <a:p>
            <a:r>
              <a:rPr lang="en-CA" dirty="0" smtClean="0"/>
              <a:t>Focuses on a few key topics</a:t>
            </a:r>
          </a:p>
          <a:p>
            <a:r>
              <a:rPr lang="en-CA" dirty="0" smtClean="0"/>
              <a:t>Deliverable on paper (if needed!)</a:t>
            </a:r>
          </a:p>
        </p:txBody>
      </p:sp>
      <p:pic>
        <p:nvPicPr>
          <p:cNvPr id="6"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549"/>
          <a:stretch/>
        </p:blipFill>
        <p:spPr bwMode="auto">
          <a:xfrm>
            <a:off x="683568" y="3933056"/>
            <a:ext cx="7735567" cy="2952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151612" y="6309320"/>
            <a:ext cx="5724644" cy="338554"/>
          </a:xfrm>
          <a:prstGeom prst="rect">
            <a:avLst/>
          </a:prstGeom>
          <a:noFill/>
        </p:spPr>
        <p:txBody>
          <a:bodyPr wrap="none" rtlCol="0">
            <a:spAutoFit/>
          </a:bodyPr>
          <a:lstStyle/>
          <a:p>
            <a:r>
              <a:rPr lang="en-CA" sz="1600" dirty="0" smtClean="0"/>
              <a:t>From </a:t>
            </a:r>
            <a:r>
              <a:rPr lang="en-CA" sz="1600" dirty="0" err="1" smtClean="0"/>
              <a:t>Hestenes</a:t>
            </a:r>
            <a:r>
              <a:rPr lang="en-CA" sz="1600" dirty="0" smtClean="0"/>
              <a:t>, Wells, and </a:t>
            </a:r>
            <a:r>
              <a:rPr lang="en-CA" sz="1600" dirty="0" err="1" smtClean="0"/>
              <a:t>Swackhamer</a:t>
            </a:r>
            <a:r>
              <a:rPr lang="en-CA" sz="1600" dirty="0" smtClean="0"/>
              <a:t>, Physics Teacher Mar 1992</a:t>
            </a:r>
            <a:endParaRPr lang="en-CA" sz="1600" dirty="0"/>
          </a:p>
        </p:txBody>
      </p:sp>
    </p:spTree>
    <p:extLst>
      <p:ext uri="{BB962C8B-B14F-4D97-AF65-F5344CB8AC3E}">
        <p14:creationId xmlns:p14="http://schemas.microsoft.com/office/powerpoint/2010/main" val="1097093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Methodology</a:t>
            </a:r>
            <a:endParaRPr lang="en-CA" dirty="0"/>
          </a:p>
        </p:txBody>
      </p:sp>
      <p:sp>
        <p:nvSpPr>
          <p:cNvPr id="3" name="Content Placeholder 2"/>
          <p:cNvSpPr>
            <a:spLocks noGrp="1"/>
          </p:cNvSpPr>
          <p:nvPr>
            <p:ph idx="1"/>
          </p:nvPr>
        </p:nvSpPr>
        <p:spPr/>
        <p:txBody>
          <a:bodyPr>
            <a:normAutofit fontScale="77500" lnSpcReduction="20000"/>
          </a:bodyPr>
          <a:lstStyle/>
          <a:p>
            <a:r>
              <a:rPr lang="en-CA" dirty="0" smtClean="0"/>
              <a:t>Gather goals by interviewing faculty involved in the stream</a:t>
            </a:r>
          </a:p>
          <a:p>
            <a:r>
              <a:rPr lang="en-CA" dirty="0" smtClean="0"/>
              <a:t>Augment &amp; winnow goals by analysis of exam results</a:t>
            </a:r>
          </a:p>
          <a:p>
            <a:r>
              <a:rPr lang="en-CA" dirty="0" smtClean="0"/>
              <a:t>Draft questions to assess key goals</a:t>
            </a:r>
          </a:p>
          <a:p>
            <a:r>
              <a:rPr lang="en-CA" dirty="0" smtClean="0"/>
              <a:t>Validate expert responses to questions</a:t>
            </a:r>
          </a:p>
          <a:p>
            <a:r>
              <a:rPr lang="en-CA" dirty="0" smtClean="0"/>
              <a:t>Collect student misconceptions in think-aloud interviews</a:t>
            </a:r>
          </a:p>
          <a:p>
            <a:r>
              <a:rPr lang="en-CA" dirty="0" smtClean="0"/>
              <a:t>Formulate forced-answer versions of Qs based on student responses</a:t>
            </a:r>
          </a:p>
          <a:p>
            <a:r>
              <a:rPr lang="en-CA" dirty="0" smtClean="0">
                <a:solidFill>
                  <a:schemeClr val="bg1">
                    <a:lumMod val="50000"/>
                  </a:schemeClr>
                </a:solidFill>
              </a:rPr>
              <a:t>Validate forced-answer Qs in think-aloud interviews</a:t>
            </a:r>
          </a:p>
          <a:p>
            <a:r>
              <a:rPr lang="en-CA" dirty="0" smtClean="0">
                <a:solidFill>
                  <a:schemeClr val="bg1">
                    <a:lumMod val="50000"/>
                  </a:schemeClr>
                </a:solidFill>
              </a:rPr>
              <a:t>Pilot assessment, confirming reliability and validity</a:t>
            </a:r>
          </a:p>
          <a:p>
            <a:r>
              <a:rPr lang="en-CA" dirty="0" smtClean="0">
                <a:solidFill>
                  <a:schemeClr val="bg1">
                    <a:lumMod val="50000"/>
                  </a:schemeClr>
                </a:solidFill>
              </a:rPr>
              <a:t>General use for assessment of courses, longitudinal analysis, etc.</a:t>
            </a:r>
            <a:endParaRPr lang="en-CA" dirty="0">
              <a:solidFill>
                <a:schemeClr val="bg1">
                  <a:lumMod val="50000"/>
                </a:schemeClr>
              </a:solidFill>
            </a:endParaRPr>
          </a:p>
        </p:txBody>
      </p:sp>
    </p:spTree>
    <p:extLst>
      <p:ext uri="{BB962C8B-B14F-4D97-AF65-F5344CB8AC3E}">
        <p14:creationId xmlns:p14="http://schemas.microsoft.com/office/powerpoint/2010/main" val="340228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grpId="0" nodeType="clickEffect">
                                  <p:stCondLst>
                                    <p:cond delay="0"/>
                                  </p:stCondLst>
                                  <p:childTnLst>
                                    <p:animClr clrSpc="hsl" dir="cw">
                                      <p:cBhvr override="childStyle">
                                        <p:cTn id="6" dur="500" fill="hold"/>
                                        <p:tgtEl>
                                          <p:spTgt spid="3"/>
                                        </p:tgtEl>
                                        <p:attrNameLst>
                                          <p:attrName>style.color</p:attrName>
                                        </p:attrNameLst>
                                      </p:cBhvr>
                                      <p:by>
                                        <p:hsl h="0" s="12549" l="25098"/>
                                      </p:by>
                                    </p:animClr>
                                    <p:animClr clrSpc="hsl" dir="cw">
                                      <p:cBhvr>
                                        <p:cTn id="7" dur="500" fill="hold"/>
                                        <p:tgtEl>
                                          <p:spTgt spid="3"/>
                                        </p:tgtEl>
                                        <p:attrNameLst>
                                          <p:attrName>fillcolor</p:attrName>
                                        </p:attrNameLst>
                                      </p:cBhvr>
                                      <p:by>
                                        <p:hsl h="0" s="12549" l="25098"/>
                                      </p:by>
                                    </p:animClr>
                                    <p:animClr clrSpc="hsl" dir="cw">
                                      <p:cBhvr>
                                        <p:cTn id="8" dur="500" fill="hold"/>
                                        <p:tgtEl>
                                          <p:spTgt spid="3"/>
                                        </p:tgtEl>
                                        <p:attrNameLst>
                                          <p:attrName>stroke.color</p:attrName>
                                        </p:attrNameLst>
                                      </p:cBhvr>
                                      <p:by>
                                        <p:hsl h="0" s="12549" l="25098"/>
                                      </p:by>
                                    </p:animClr>
                                    <p:set>
                                      <p:cBhvr>
                                        <p:cTn id="9" dur="500" fill="hold"/>
                                        <p:tgtEl>
                                          <p:spTgt spid="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Grand Goals…</a:t>
            </a:r>
            <a:endParaRPr lang="en-CA" dirty="0"/>
          </a:p>
        </p:txBody>
      </p:sp>
      <p:sp>
        <p:nvSpPr>
          <p:cNvPr id="3" name="Content Placeholder 2"/>
          <p:cNvSpPr>
            <a:spLocks noGrp="1"/>
          </p:cNvSpPr>
          <p:nvPr>
            <p:ph idx="1"/>
          </p:nvPr>
        </p:nvSpPr>
        <p:spPr/>
        <p:txBody>
          <a:bodyPr>
            <a:normAutofit fontScale="85000" lnSpcReduction="20000"/>
          </a:bodyPr>
          <a:lstStyle/>
          <a:p>
            <a:pPr marL="0" indent="0">
              <a:buNone/>
            </a:pPr>
            <a:r>
              <a:rPr lang="en-CA" dirty="0" smtClean="0"/>
              <a:t>What are the key learning goals for the Foundations of Computing stream?</a:t>
            </a:r>
          </a:p>
          <a:p>
            <a:r>
              <a:rPr lang="en-CA" dirty="0" smtClean="0"/>
              <a:t>Recursive/inductive thinking</a:t>
            </a:r>
          </a:p>
          <a:p>
            <a:r>
              <a:rPr lang="en-CA" dirty="0" smtClean="0"/>
              <a:t>Analysis of resource (time, space, energy, …) costs of solutions</a:t>
            </a:r>
          </a:p>
          <a:p>
            <a:r>
              <a:rPr lang="en-CA" dirty="0" smtClean="0"/>
              <a:t>Formalization/specification of ill-specified problems</a:t>
            </a:r>
          </a:p>
          <a:p>
            <a:r>
              <a:rPr lang="en-CA" dirty="0" smtClean="0"/>
              <a:t>Comfort with “dense” formal descriptions</a:t>
            </a:r>
          </a:p>
          <a:p>
            <a:r>
              <a:rPr lang="en-CA" dirty="0" smtClean="0"/>
              <a:t>Proposal and explanation of multiple solution approaches to a problem</a:t>
            </a:r>
          </a:p>
          <a:p>
            <a:r>
              <a:rPr lang="en-CA" dirty="0" smtClean="0"/>
              <a:t>Meta-cognitive management of the solution process</a:t>
            </a:r>
          </a:p>
          <a:p>
            <a:r>
              <a:rPr lang="en-CA" dirty="0" smtClean="0"/>
              <a:t>Generalizing/abstracting problems/</a:t>
            </a:r>
            <a:r>
              <a:rPr lang="en-CA" dirty="0" err="1" smtClean="0"/>
              <a:t>sol’n</a:t>
            </a:r>
            <a:r>
              <a:rPr lang="en-CA" dirty="0" smtClean="0"/>
              <a:t> properties</a:t>
            </a:r>
            <a:endParaRPr lang="en-CA" dirty="0"/>
          </a:p>
        </p:txBody>
      </p:sp>
      <p:sp>
        <p:nvSpPr>
          <p:cNvPr id="4" name="Rectangle 3"/>
          <p:cNvSpPr/>
          <p:nvPr/>
        </p:nvSpPr>
        <p:spPr>
          <a:xfrm>
            <a:off x="323528" y="5445224"/>
            <a:ext cx="7920880"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ectangle 4"/>
          <p:cNvSpPr/>
          <p:nvPr/>
        </p:nvSpPr>
        <p:spPr>
          <a:xfrm>
            <a:off x="323528" y="2132856"/>
            <a:ext cx="7920880" cy="6480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4287438" y="35913"/>
            <a:ext cx="4677050" cy="584775"/>
          </a:xfrm>
          <a:prstGeom prst="rect">
            <a:avLst/>
          </a:prstGeom>
          <a:noFill/>
        </p:spPr>
        <p:txBody>
          <a:bodyPr wrap="none" rtlCol="0">
            <a:spAutoFit/>
          </a:bodyPr>
          <a:lstStyle/>
          <a:p>
            <a:r>
              <a:rPr lang="en-CA" sz="3200" b="1" dirty="0" smtClean="0">
                <a:solidFill>
                  <a:srgbClr val="FF0000"/>
                </a:solidFill>
              </a:rPr>
              <a:t>How do we assess these??</a:t>
            </a:r>
            <a:endParaRPr lang="en-CA" sz="3200" b="1" dirty="0">
              <a:solidFill>
                <a:srgbClr val="FF0000"/>
              </a:solidFill>
            </a:endParaRPr>
          </a:p>
        </p:txBody>
      </p:sp>
    </p:spTree>
    <p:extLst>
      <p:ext uri="{BB962C8B-B14F-4D97-AF65-F5344CB8AC3E}">
        <p14:creationId xmlns:p14="http://schemas.microsoft.com/office/powerpoint/2010/main" val="352771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subTnLst>
                                    <p:set>
                                      <p:cBhvr override="childStyle">
                                        <p:cTn dur="1" fill="hold" display="0" masterRel="nextClick" afterEffect="1"/>
                                        <p:tgtEl>
                                          <p:spTgt spid="5"/>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…to Assessable Goals (?)</a:t>
            </a:r>
            <a:endParaRPr lang="en-CA" dirty="0"/>
          </a:p>
        </p:txBody>
      </p:sp>
      <p:sp>
        <p:nvSpPr>
          <p:cNvPr id="3" name="Content Placeholder 2"/>
          <p:cNvSpPr>
            <a:spLocks noGrp="1"/>
          </p:cNvSpPr>
          <p:nvPr>
            <p:ph sz="half" idx="1"/>
          </p:nvPr>
        </p:nvSpPr>
        <p:spPr/>
        <p:txBody>
          <a:bodyPr>
            <a:normAutofit fontScale="70000" lnSpcReduction="20000"/>
          </a:bodyPr>
          <a:lstStyle/>
          <a:p>
            <a:pPr marL="0" indent="0">
              <a:buNone/>
            </a:pPr>
            <a:r>
              <a:rPr lang="en-CA" dirty="0" smtClean="0"/>
              <a:t>“Think about  times when you cringe inside because your students just don’t get something that seems very important to you, and which you expect any expert to get.”</a:t>
            </a:r>
          </a:p>
          <a:p>
            <a:pPr marL="0" indent="0">
              <a:buNone/>
            </a:pPr>
            <a:endParaRPr lang="en-CA" dirty="0" smtClean="0"/>
          </a:p>
          <a:p>
            <a:pPr marL="0" indent="0">
              <a:buNone/>
            </a:pPr>
            <a:r>
              <a:rPr lang="en-CA" dirty="0" smtClean="0"/>
              <a:t>		+</a:t>
            </a:r>
            <a:endParaRPr lang="en-CA" dirty="0"/>
          </a:p>
          <a:p>
            <a:pPr marL="0" indent="0">
              <a:buNone/>
            </a:pPr>
            <a:endParaRPr lang="en-CA" dirty="0" smtClean="0"/>
          </a:p>
          <a:p>
            <a:pPr marL="0" indent="0">
              <a:buNone/>
            </a:pPr>
            <a:r>
              <a:rPr lang="en-CA" dirty="0" smtClean="0"/>
              <a:t>Quick review of low-/mid-/high-scoring exams.</a:t>
            </a:r>
          </a:p>
        </p:txBody>
      </p:sp>
      <p:sp>
        <p:nvSpPr>
          <p:cNvPr id="4" name="Content Placeholder 3"/>
          <p:cNvSpPr>
            <a:spLocks noGrp="1"/>
          </p:cNvSpPr>
          <p:nvPr>
            <p:ph sz="half" idx="2"/>
          </p:nvPr>
        </p:nvSpPr>
        <p:spPr/>
        <p:txBody>
          <a:bodyPr>
            <a:normAutofit fontScale="70000" lnSpcReduction="20000"/>
          </a:bodyPr>
          <a:lstStyle/>
          <a:p>
            <a:pPr marL="0" indent="0">
              <a:buNone/>
            </a:pPr>
            <a:r>
              <a:rPr lang="en-CA" dirty="0"/>
              <a:t>Induction (6/2/-1): “should be able to do .. themselves from scratch without requiring additional input”</a:t>
            </a:r>
          </a:p>
          <a:p>
            <a:pPr marL="0" indent="0">
              <a:buNone/>
            </a:pPr>
            <a:endParaRPr lang="en-CA" dirty="0"/>
          </a:p>
          <a:p>
            <a:pPr marL="0" indent="0">
              <a:buNone/>
            </a:pPr>
            <a:r>
              <a:rPr lang="en-CA" dirty="0"/>
              <a:t>Divide &amp; </a:t>
            </a:r>
            <a:r>
              <a:rPr lang="en-CA" dirty="0" smtClean="0"/>
              <a:t>Conquer / Recurrences / Dynamic </a:t>
            </a:r>
            <a:r>
              <a:rPr lang="en-CA" dirty="0"/>
              <a:t>Programming (4/0/-3): “express the solution to a problem in terms of </a:t>
            </a:r>
            <a:r>
              <a:rPr lang="en-CA" dirty="0" err="1"/>
              <a:t>subproblems</a:t>
            </a:r>
            <a:r>
              <a:rPr lang="en-CA" dirty="0"/>
              <a:t>”</a:t>
            </a:r>
          </a:p>
          <a:p>
            <a:pPr marL="0" indent="0">
              <a:buNone/>
            </a:pPr>
            <a:endParaRPr lang="en-CA" dirty="0"/>
          </a:p>
          <a:p>
            <a:pPr marL="0" indent="0">
              <a:buNone/>
            </a:pPr>
            <a:r>
              <a:rPr lang="en-CA" dirty="0"/>
              <a:t>Logarithmic Tree Height (3/0/-0): “How many times can I give away half my apples before being left with just one?”</a:t>
            </a:r>
          </a:p>
          <a:p>
            <a:pPr marL="0" indent="0">
              <a:buNone/>
            </a:pPr>
            <a:endParaRPr lang="en-CA" dirty="0"/>
          </a:p>
          <a:p>
            <a:pPr marL="0" indent="0">
              <a:buNone/>
            </a:pPr>
            <a:r>
              <a:rPr lang="en-CA" dirty="0"/>
              <a:t>…</a:t>
            </a:r>
          </a:p>
          <a:p>
            <a:pPr marL="0" indent="0">
              <a:buNone/>
            </a:pPr>
            <a:endParaRPr lang="en-CA" dirty="0"/>
          </a:p>
        </p:txBody>
      </p:sp>
      <p:cxnSp>
        <p:nvCxnSpPr>
          <p:cNvPr id="6" name="Straight Connector 5"/>
          <p:cNvCxnSpPr/>
          <p:nvPr/>
        </p:nvCxnSpPr>
        <p:spPr>
          <a:xfrm>
            <a:off x="4572000" y="1700808"/>
            <a:ext cx="0" cy="432048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81737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1400"/>
            <a:ext cx="8229600" cy="1143000"/>
          </a:xfrm>
        </p:spPr>
        <p:txBody>
          <a:bodyPr>
            <a:normAutofit/>
          </a:bodyPr>
          <a:lstStyle/>
          <a:p>
            <a:r>
              <a:rPr lang="en-CA" dirty="0" smtClean="0"/>
              <a:t>Exam Analysis: Low Mean</a:t>
            </a:r>
            <a:endParaRPr lang="en-CA" dirty="0"/>
          </a:p>
        </p:txBody>
      </p:sp>
      <p:sp>
        <p:nvSpPr>
          <p:cNvPr id="3" name="Content Placeholder 2"/>
          <p:cNvSpPr>
            <a:spLocks noGrp="1"/>
          </p:cNvSpPr>
          <p:nvPr>
            <p:ph idx="1"/>
          </p:nvPr>
        </p:nvSpPr>
        <p:spPr/>
        <p:txBody>
          <a:bodyPr/>
          <a:lstStyle/>
          <a:p>
            <a:r>
              <a:rPr lang="en-CA" dirty="0" smtClean="0"/>
              <a:t>For each question: average and standard deviation on the question, </a:t>
            </a:r>
          </a:p>
          <a:p>
            <a:r>
              <a:rPr lang="en-CA" dirty="0" smtClean="0"/>
              <a:t>Strategic snippets of the worst-performing, </a:t>
            </a:r>
            <a:endParaRPr lang="en-CA"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49282"/>
          <a:stretch/>
        </p:blipFill>
        <p:spPr bwMode="auto">
          <a:xfrm>
            <a:off x="-1692696" y="836712"/>
            <a:ext cx="12563475" cy="2454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1"/>
          <p:cNvSpPr txBox="1">
            <a:spLocks/>
          </p:cNvSpPr>
          <p:nvPr/>
        </p:nvSpPr>
        <p:spPr>
          <a:xfrm>
            <a:off x="457200" y="3496261"/>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High Correlation</a:t>
            </a:r>
            <a:endParaRPr lang="en-CA" dirty="0"/>
          </a:p>
        </p:txBody>
      </p:sp>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56402"/>
          <a:stretch/>
        </p:blipFill>
        <p:spPr bwMode="auto">
          <a:xfrm>
            <a:off x="-1699391" y="4576381"/>
            <a:ext cx="12563475" cy="2092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5520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16632"/>
            <a:ext cx="7772400" cy="1470025"/>
          </a:xfrm>
        </p:spPr>
        <p:txBody>
          <a:bodyPr/>
          <a:lstStyle/>
          <a:p>
            <a:r>
              <a:rPr lang="en-CA" dirty="0" smtClean="0"/>
              <a:t>Interview Analysis Examples</a:t>
            </a:r>
            <a:endParaRPr lang="en-CA" dirty="0"/>
          </a:p>
        </p:txBody>
      </p:sp>
      <p:sp>
        <p:nvSpPr>
          <p:cNvPr id="5" name="Subtitle 4"/>
          <p:cNvSpPr>
            <a:spLocks noGrp="1"/>
          </p:cNvSpPr>
          <p:nvPr>
            <p:ph type="subTitle" idx="1"/>
          </p:nvPr>
        </p:nvSpPr>
        <p:spPr/>
        <p:txBody>
          <a:bodyPr/>
          <a:lstStyle/>
          <a:p>
            <a:endParaRPr lang="en-CA"/>
          </a:p>
        </p:txBody>
      </p:sp>
    </p:spTree>
    <p:extLst>
      <p:ext uri="{BB962C8B-B14F-4D97-AF65-F5344CB8AC3E}">
        <p14:creationId xmlns:p14="http://schemas.microsoft.com/office/powerpoint/2010/main" val="2494154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4608" y="602399"/>
            <a:ext cx="5591175" cy="560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60648"/>
            <a:ext cx="4212468" cy="31951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10836696" y="3353216"/>
            <a:ext cx="4572000" cy="1015663"/>
          </a:xfrm>
          <a:prstGeom prst="rect">
            <a:avLst/>
          </a:prstGeom>
        </p:spPr>
        <p:txBody>
          <a:bodyPr>
            <a:spAutoFit/>
          </a:bodyPr>
          <a:lstStyle/>
          <a:p>
            <a:r>
              <a:rPr lang="en-CA" sz="2000" dirty="0" smtClean="0">
                <a:latin typeface="Segoe Print" pitchFamily="2" charset="0"/>
              </a:rPr>
              <a:t>"it could just be an array … and … the keys could just be the indices of a giant array"</a:t>
            </a:r>
            <a:endParaRPr lang="en-CA" sz="2000" dirty="0">
              <a:latin typeface="Segoe Print" pitchFamily="2" charset="0"/>
            </a:endParaRPr>
          </a:p>
        </p:txBody>
      </p:sp>
      <p:sp>
        <p:nvSpPr>
          <p:cNvPr id="9" name="Rectangle 8"/>
          <p:cNvSpPr/>
          <p:nvPr/>
        </p:nvSpPr>
        <p:spPr>
          <a:xfrm>
            <a:off x="71754" y="3735030"/>
            <a:ext cx="9072246" cy="2862322"/>
          </a:xfrm>
          <a:prstGeom prst="rect">
            <a:avLst/>
          </a:prstGeom>
        </p:spPr>
        <p:txBody>
          <a:bodyPr wrap="square">
            <a:spAutoFit/>
          </a:bodyPr>
          <a:lstStyle/>
          <a:p>
            <a:r>
              <a:rPr lang="en-CA" dirty="0">
                <a:latin typeface="Segoe Print" pitchFamily="2" charset="0"/>
              </a:rPr>
              <a:t>“the values should be 1, 2, 3, 4, 5, so they're index </a:t>
            </a:r>
            <a:r>
              <a:rPr lang="en-CA" dirty="0" smtClean="0">
                <a:latin typeface="Segoe Print" pitchFamily="2" charset="0"/>
              </a:rPr>
              <a:t>values … </a:t>
            </a:r>
            <a:r>
              <a:rPr lang="en-CA" dirty="0">
                <a:latin typeface="Segoe Print" pitchFamily="2" charset="0"/>
              </a:rPr>
              <a:t>6, 7, </a:t>
            </a:r>
            <a:r>
              <a:rPr lang="en-CA" dirty="0" smtClean="0">
                <a:latin typeface="Segoe Print" pitchFamily="2" charset="0"/>
              </a:rPr>
              <a:t>8”</a:t>
            </a:r>
            <a:endParaRPr lang="en-CA" dirty="0">
              <a:latin typeface="Segoe Print" pitchFamily="2" charset="0"/>
            </a:endParaRPr>
          </a:p>
          <a:p>
            <a:endParaRPr lang="en-CA" dirty="0" smtClean="0">
              <a:latin typeface="Segoe Print" pitchFamily="2" charset="0"/>
            </a:endParaRPr>
          </a:p>
          <a:p>
            <a:r>
              <a:rPr lang="en-CA" dirty="0" smtClean="0">
                <a:latin typeface="Segoe Print" pitchFamily="2" charset="0"/>
              </a:rPr>
              <a:t>“… </a:t>
            </a:r>
            <a:r>
              <a:rPr lang="en-CA" dirty="0">
                <a:latin typeface="Segoe Print" pitchFamily="2" charset="0"/>
              </a:rPr>
              <a:t>an array … </a:t>
            </a:r>
            <a:r>
              <a:rPr lang="en-CA" dirty="0" smtClean="0">
                <a:latin typeface="Segoe Print" pitchFamily="2" charset="0"/>
              </a:rPr>
              <a:t>the </a:t>
            </a:r>
            <a:r>
              <a:rPr lang="en-CA" dirty="0">
                <a:latin typeface="Segoe Print" pitchFamily="2" charset="0"/>
              </a:rPr>
              <a:t>keys could just be the indices of a giant </a:t>
            </a:r>
            <a:r>
              <a:rPr lang="en-CA" dirty="0" smtClean="0">
                <a:latin typeface="Segoe Print" pitchFamily="2" charset="0"/>
              </a:rPr>
              <a:t>array”</a:t>
            </a:r>
            <a:endParaRPr lang="en-CA" dirty="0">
              <a:latin typeface="Segoe Print" pitchFamily="2" charset="0"/>
            </a:endParaRPr>
          </a:p>
          <a:p>
            <a:endParaRPr lang="en-CA" dirty="0" smtClean="0">
              <a:latin typeface="Segoe Print" pitchFamily="2" charset="0"/>
            </a:endParaRPr>
          </a:p>
          <a:p>
            <a:r>
              <a:rPr lang="en-CA" dirty="0" smtClean="0">
                <a:latin typeface="Segoe Print" pitchFamily="2" charset="0"/>
              </a:rPr>
              <a:t>“[the key is] a lookup for the value”</a:t>
            </a:r>
          </a:p>
          <a:p>
            <a:endParaRPr lang="en-CA" dirty="0" smtClean="0">
              <a:latin typeface="Segoe Print" pitchFamily="2" charset="0"/>
            </a:endParaRPr>
          </a:p>
          <a:p>
            <a:r>
              <a:rPr lang="en-CA" dirty="0" smtClean="0">
                <a:latin typeface="Segoe Print" pitchFamily="2" charset="0"/>
              </a:rPr>
              <a:t>“the values are being represented in the tree by the keys.  So knowing … the key like unlocks … what the value is”</a:t>
            </a:r>
          </a:p>
          <a:p>
            <a:endParaRPr lang="en-CA" dirty="0" smtClean="0">
              <a:latin typeface="Segoe Print" pitchFamily="2" charset="0"/>
            </a:endParaRPr>
          </a:p>
          <a:p>
            <a:r>
              <a:rPr lang="en-CA" dirty="0" smtClean="0">
                <a:latin typeface="Segoe Print" pitchFamily="2" charset="0"/>
              </a:rPr>
              <a:t>“the values would actually be in the leafs”</a:t>
            </a:r>
          </a:p>
        </p:txBody>
      </p:sp>
      <p:pic>
        <p:nvPicPr>
          <p:cNvPr id="1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7352" y="1076741"/>
            <a:ext cx="7229475" cy="455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5149080" y="6203099"/>
            <a:ext cx="4572000" cy="646331"/>
          </a:xfrm>
          <a:prstGeom prst="rect">
            <a:avLst/>
          </a:prstGeom>
        </p:spPr>
        <p:txBody>
          <a:bodyPr>
            <a:spAutoFit/>
          </a:bodyPr>
          <a:lstStyle/>
          <a:p>
            <a:r>
              <a:rPr lang="en-CA" dirty="0" smtClean="0"/>
              <a:t>that's a weird list of.. numbers.  So you're missing.. missing 5 and 6.. and 9</a:t>
            </a:r>
            <a:endParaRPr lang="en-CA" dirty="0"/>
          </a:p>
        </p:txBody>
      </p:sp>
      <p:sp>
        <p:nvSpPr>
          <p:cNvPr id="13" name="Rectangle 12"/>
          <p:cNvSpPr/>
          <p:nvPr/>
        </p:nvSpPr>
        <p:spPr>
          <a:xfrm>
            <a:off x="-5149080" y="6993152"/>
            <a:ext cx="4572000" cy="1477328"/>
          </a:xfrm>
          <a:prstGeom prst="rect">
            <a:avLst/>
          </a:prstGeom>
        </p:spPr>
        <p:txBody>
          <a:bodyPr>
            <a:spAutoFit/>
          </a:bodyPr>
          <a:lstStyle/>
          <a:p>
            <a:r>
              <a:rPr lang="en-CA" dirty="0" smtClean="0"/>
              <a:t>So the values are.. in the nodes I guess is how I'd answer that.  Cause they </a:t>
            </a:r>
            <a:r>
              <a:rPr lang="en-CA" dirty="0" err="1" smtClean="0"/>
              <a:t>kinda</a:t>
            </a:r>
            <a:r>
              <a:rPr lang="en-CA" dirty="0" smtClean="0"/>
              <a:t>.. it's where you stop searching and that's your value or it's a lookup for the value, and that's what the key is for</a:t>
            </a:r>
            <a:endParaRPr lang="en-CA" dirty="0"/>
          </a:p>
        </p:txBody>
      </p:sp>
      <p:sp>
        <p:nvSpPr>
          <p:cNvPr id="5" name="Rectangle 4"/>
          <p:cNvSpPr/>
          <p:nvPr/>
        </p:nvSpPr>
        <p:spPr>
          <a:xfrm>
            <a:off x="4464496" y="188640"/>
            <a:ext cx="4572000" cy="2862322"/>
          </a:xfrm>
          <a:prstGeom prst="rect">
            <a:avLst/>
          </a:prstGeom>
        </p:spPr>
        <p:txBody>
          <a:bodyPr>
            <a:spAutoFit/>
          </a:bodyPr>
          <a:lstStyle/>
          <a:p>
            <a:r>
              <a:rPr lang="en-CA" dirty="0">
                <a:latin typeface="Segoe Print" pitchFamily="2" charset="0"/>
              </a:rPr>
              <a:t>“the values are pointed to or stored in the same node </a:t>
            </a:r>
            <a:r>
              <a:rPr lang="en-CA" dirty="0" smtClean="0">
                <a:latin typeface="Segoe Print" pitchFamily="2" charset="0"/>
              </a:rPr>
              <a:t>object” </a:t>
            </a:r>
          </a:p>
          <a:p>
            <a:endParaRPr lang="en-CA" dirty="0">
              <a:latin typeface="Segoe Print" pitchFamily="2" charset="0"/>
            </a:endParaRPr>
          </a:p>
          <a:p>
            <a:r>
              <a:rPr lang="en-CA" dirty="0" smtClean="0">
                <a:latin typeface="Segoe Print" pitchFamily="2" charset="0"/>
              </a:rPr>
              <a:t>“The </a:t>
            </a:r>
            <a:r>
              <a:rPr lang="en-CA" dirty="0">
                <a:latin typeface="Segoe Print" pitchFamily="2" charset="0"/>
              </a:rPr>
              <a:t>value [are] stored in these </a:t>
            </a:r>
            <a:r>
              <a:rPr lang="en-CA" dirty="0" smtClean="0">
                <a:latin typeface="Segoe Print" pitchFamily="2" charset="0"/>
              </a:rPr>
              <a:t>bubbles”</a:t>
            </a:r>
            <a:endParaRPr lang="en-CA" dirty="0">
              <a:latin typeface="Segoe Print" pitchFamily="2" charset="0"/>
            </a:endParaRPr>
          </a:p>
          <a:p>
            <a:r>
              <a:rPr lang="en-CA" dirty="0">
                <a:latin typeface="Segoe Print" pitchFamily="2" charset="0"/>
              </a:rPr>
              <a:t/>
            </a:r>
            <a:br>
              <a:rPr lang="en-CA" dirty="0">
                <a:latin typeface="Segoe Print" pitchFamily="2" charset="0"/>
              </a:rPr>
            </a:br>
            <a:r>
              <a:rPr lang="en-CA" dirty="0" smtClean="0">
                <a:latin typeface="Segoe Print" pitchFamily="2" charset="0"/>
              </a:rPr>
              <a:t>“the </a:t>
            </a:r>
            <a:r>
              <a:rPr lang="en-CA" dirty="0">
                <a:latin typeface="Segoe Print" pitchFamily="2" charset="0"/>
              </a:rPr>
              <a:t>values would reside in memory or on </a:t>
            </a:r>
            <a:r>
              <a:rPr lang="en-CA" dirty="0" smtClean="0">
                <a:latin typeface="Segoe Print" pitchFamily="2" charset="0"/>
              </a:rPr>
              <a:t>disk”</a:t>
            </a:r>
            <a:endParaRPr lang="en-CA" dirty="0">
              <a:latin typeface="Segoe Print" pitchFamily="2" charset="0"/>
            </a:endParaRPr>
          </a:p>
          <a:p>
            <a:r>
              <a:rPr lang="en-CA" dirty="0">
                <a:latin typeface="Segoe Print" pitchFamily="2" charset="0"/>
              </a:rPr>
              <a:t/>
            </a:r>
            <a:br>
              <a:rPr lang="en-CA" dirty="0">
                <a:latin typeface="Segoe Print" pitchFamily="2" charset="0"/>
              </a:rPr>
            </a:br>
            <a:r>
              <a:rPr lang="en-CA" dirty="0" smtClean="0">
                <a:latin typeface="Segoe Print" pitchFamily="2" charset="0"/>
              </a:rPr>
              <a:t>“So </a:t>
            </a:r>
            <a:r>
              <a:rPr lang="en-CA" dirty="0">
                <a:latin typeface="Segoe Print" pitchFamily="2" charset="0"/>
              </a:rPr>
              <a:t>the values are.. in the </a:t>
            </a:r>
            <a:r>
              <a:rPr lang="en-CA" dirty="0" smtClean="0">
                <a:latin typeface="Segoe Print" pitchFamily="2" charset="0"/>
              </a:rPr>
              <a:t>nodes”</a:t>
            </a:r>
            <a:endParaRPr lang="en-CA" dirty="0">
              <a:latin typeface="Segoe Print" pitchFamily="2" charset="0"/>
            </a:endParaRPr>
          </a:p>
        </p:txBody>
      </p:sp>
    </p:spTree>
    <p:extLst>
      <p:ext uri="{BB962C8B-B14F-4D97-AF65-F5344CB8AC3E}">
        <p14:creationId xmlns:p14="http://schemas.microsoft.com/office/powerpoint/2010/main" val="17535317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8859</TotalTime>
  <Words>2303</Words>
  <Application>Microsoft Office PowerPoint</Application>
  <PresentationFormat>On-screen Show (4:3)</PresentationFormat>
  <Paragraphs>211</Paragraphs>
  <Slides>15</Slides>
  <Notes>12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Developing a Formative Assessment of Instruction for the Foundations of Computing Stream</vt:lpstr>
      <vt:lpstr>Inspiration</vt:lpstr>
      <vt:lpstr>Ideal Goal</vt:lpstr>
      <vt:lpstr>Methodology</vt:lpstr>
      <vt:lpstr>Grand Goals…</vt:lpstr>
      <vt:lpstr>…to Assessable Goals (?)</vt:lpstr>
      <vt:lpstr>Exam Analysis: Low Mean</vt:lpstr>
      <vt:lpstr>Interview Analysis Examples</vt:lpstr>
      <vt:lpstr>PowerPoint Presentation</vt:lpstr>
      <vt:lpstr>PowerPoint Presentation</vt:lpstr>
      <vt:lpstr>PowerPoint Presentation</vt:lpstr>
      <vt:lpstr>PowerPoint Presentation</vt:lpstr>
      <vt:lpstr>Kahney, CHI 1983</vt:lpstr>
      <vt:lpstr>PowerPoint Presentation</vt:lpstr>
      <vt:lpstr>Danielsiek et al. SIGCSE 2012</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Formative Assessment of Instruction for the Foundations of Computing Stream</dc:title>
  <dc:creator>wolf</dc:creator>
  <cp:lastModifiedBy>wolf</cp:lastModifiedBy>
  <cp:revision>106</cp:revision>
  <cp:lastPrinted>2013-04-08T18:37:22Z</cp:lastPrinted>
  <dcterms:created xsi:type="dcterms:W3CDTF">2013-02-26T17:13:30Z</dcterms:created>
  <dcterms:modified xsi:type="dcterms:W3CDTF">2013-04-09T17:08:35Z</dcterms:modified>
</cp:coreProperties>
</file>